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8"/>
  </p:notesMasterIdLst>
  <p:sldIdLst>
    <p:sldId id="256" r:id="rId2"/>
    <p:sldId id="257" r:id="rId3"/>
    <p:sldId id="258" r:id="rId4"/>
    <p:sldId id="262" r:id="rId5"/>
    <p:sldId id="264" r:id="rId6"/>
    <p:sldId id="263" r:id="rId7"/>
    <p:sldId id="265" r:id="rId8"/>
    <p:sldId id="266" r:id="rId9"/>
    <p:sldId id="261" r:id="rId10"/>
    <p:sldId id="267" r:id="rId11"/>
    <p:sldId id="268" r:id="rId12"/>
    <p:sldId id="259" r:id="rId13"/>
    <p:sldId id="272" r:id="rId14"/>
    <p:sldId id="269" r:id="rId15"/>
    <p:sldId id="273" r:id="rId16"/>
    <p:sldId id="276" r:id="rId17"/>
    <p:sldId id="275" r:id="rId18"/>
    <p:sldId id="292" r:id="rId19"/>
    <p:sldId id="277" r:id="rId20"/>
    <p:sldId id="270" r:id="rId21"/>
    <p:sldId id="271" r:id="rId22"/>
    <p:sldId id="260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7" r:id="rId32"/>
    <p:sldId id="290" r:id="rId33"/>
    <p:sldId id="291" r:id="rId34"/>
    <p:sldId id="286" r:id="rId35"/>
    <p:sldId id="288" r:id="rId36"/>
    <p:sldId id="289" r:id="rId3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2" autoAdjust="0"/>
    <p:restoredTop sz="87709" autoAdjust="0"/>
  </p:normalViewPr>
  <p:slideViewPr>
    <p:cSldViewPr snapToGrid="0">
      <p:cViewPr varScale="1">
        <p:scale>
          <a:sx n="65" d="100"/>
          <a:sy n="65" d="100"/>
        </p:scale>
        <p:origin x="1536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6DFF67-D60C-402D-88F9-CD6EEBFE59FB}" type="datetimeFigureOut">
              <a:rPr lang="zh-CN" altLang="en-US" smtClean="0"/>
              <a:t>2015/6/18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CD5B8F-E947-4888-95E7-68C4128EFC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71081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mtClean="0"/>
              <a:t>这段时间因为刚过来的时候，张总让我好好研究一下</a:t>
            </a:r>
            <a:r>
              <a:rPr lang="en-US" altLang="zh-CN" smtClean="0"/>
              <a:t>HHVM</a:t>
            </a:r>
            <a:r>
              <a:rPr lang="zh-CN" altLang="en-US" smtClean="0"/>
              <a:t>，看怎样能够继续改进性能。</a:t>
            </a:r>
            <a:endParaRPr lang="en-US" altLang="zh-CN" smtClean="0"/>
          </a:p>
          <a:p>
            <a:r>
              <a:rPr lang="zh-CN" altLang="en-US" smtClean="0"/>
              <a:t>所以为了能从比较深入的层次理解</a:t>
            </a:r>
            <a:r>
              <a:rPr lang="en-US" altLang="zh-CN" smtClean="0"/>
              <a:t>PHP</a:t>
            </a:r>
            <a:r>
              <a:rPr lang="zh-CN" altLang="en-US" smtClean="0"/>
              <a:t>，我先开始实现了一个简单的编译器，从中学习关于编译器前端、类型系统等等的理论。</a:t>
            </a:r>
            <a:endParaRPr lang="en-US" altLang="zh-CN" smtClean="0"/>
          </a:p>
          <a:p>
            <a:r>
              <a:rPr lang="zh-CN" altLang="en-US" smtClean="0"/>
              <a:t>那么今天我串讲的主要内容就是，编译过程中各个阶段的相关技术，以及这些技术能够用于解决除了编译以外的什么问题。</a:t>
            </a:r>
            <a:endParaRPr lang="en-US" altLang="zh-CN" smtClean="0"/>
          </a:p>
          <a:p>
            <a:r>
              <a:rPr lang="zh-CN" altLang="en-US" smtClean="0"/>
              <a:t>然后再系统分析一下，</a:t>
            </a:r>
            <a:r>
              <a:rPr lang="en-US" altLang="zh-CN" smtClean="0"/>
              <a:t>PHP</a:t>
            </a:r>
            <a:r>
              <a:rPr lang="zh-CN" altLang="en-US" smtClean="0"/>
              <a:t>为什么会有性能问题，</a:t>
            </a:r>
            <a:r>
              <a:rPr lang="en-US" altLang="zh-CN" smtClean="0"/>
              <a:t>HHVM</a:t>
            </a:r>
            <a:r>
              <a:rPr lang="zh-CN" altLang="en-US" smtClean="0"/>
              <a:t>是如何试图解决这些问题的，它性能提升的极限在哪里？</a:t>
            </a:r>
            <a:endParaRPr lang="en-US" altLang="zh-CN" smtClean="0"/>
          </a:p>
          <a:p>
            <a:r>
              <a:rPr lang="zh-CN" altLang="en-US" smtClean="0"/>
              <a:t>以及站在程序员的角度，我们能够采取怎样的措施，进一步优化</a:t>
            </a:r>
            <a:r>
              <a:rPr lang="en-US" altLang="zh-CN" smtClean="0"/>
              <a:t>PHP</a:t>
            </a:r>
            <a:r>
              <a:rPr lang="zh-CN" altLang="en-US" smtClean="0"/>
              <a:t>的性能。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D5B8F-E947-4888-95E7-68C4128EFCD2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94045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mtClean="0"/>
              <a:t>根据这个思想，我写了一个简单的直接利用</a:t>
            </a:r>
            <a:r>
              <a:rPr lang="en-US" altLang="zh-CN" smtClean="0"/>
              <a:t>DFA</a:t>
            </a:r>
            <a:r>
              <a:rPr lang="zh-CN" altLang="en-US" smtClean="0"/>
              <a:t>来识别浮点数的程序，如这张图所示，代码非常精简。</a:t>
            </a:r>
            <a:endParaRPr lang="en-US" altLang="zh-CN" smtClean="0"/>
          </a:p>
          <a:p>
            <a:r>
              <a:rPr lang="zh-CN" altLang="en-US" smtClean="0"/>
              <a:t>但问题在于，因为这个状态数大概有十几个，再乘以每个状态都对应一个长度为</a:t>
            </a:r>
            <a:r>
              <a:rPr lang="en-US" altLang="zh-CN" smtClean="0"/>
              <a:t>128</a:t>
            </a:r>
            <a:r>
              <a:rPr lang="zh-CN" altLang="en-US" smtClean="0"/>
              <a:t>的数组，这个代码太长了，这导致无法交到</a:t>
            </a:r>
            <a:r>
              <a:rPr lang="en-US" altLang="zh-CN" err="1" smtClean="0"/>
              <a:t>LeetCode</a:t>
            </a:r>
            <a:r>
              <a:rPr lang="zh-CN" altLang="en-US" smtClean="0"/>
              <a:t>上面去。</a:t>
            </a:r>
            <a:endParaRPr lang="en-US" altLang="zh-CN" smtClean="0"/>
          </a:p>
          <a:p>
            <a:r>
              <a:rPr lang="zh-CN" altLang="en-US" smtClean="0"/>
              <a:t>但是实际上这个状态转移矩阵并不需要这么大的空间，因为其中很大一部分是冗余的元素，比如说全是</a:t>
            </a:r>
            <a:r>
              <a:rPr lang="en-US" altLang="zh-CN" smtClean="0"/>
              <a:t>0</a:t>
            </a:r>
            <a:r>
              <a:rPr lang="zh-CN" altLang="en-US" smtClean="0"/>
              <a:t>之类的。</a:t>
            </a:r>
            <a:endParaRPr lang="en-US" altLang="zh-CN" smtClean="0"/>
          </a:p>
          <a:p>
            <a:r>
              <a:rPr lang="zh-CN" altLang="en-US" smtClean="0"/>
              <a:t>然后这样的话，我们可以使用</a:t>
            </a:r>
            <a:r>
              <a:rPr lang="en-US" altLang="zh-CN" smtClean="0"/>
              <a:t>Flex</a:t>
            </a:r>
            <a:r>
              <a:rPr lang="zh-CN" altLang="en-US" smtClean="0"/>
              <a:t>生成压缩版本的矩阵，并在程序中使用它。这属于进阶技巧，这里不再多讲，我写了一篇博客进行简单的总结。</a:t>
            </a:r>
            <a:endParaRPr lang="en-US" altLang="zh-CN" smtClean="0"/>
          </a:p>
          <a:p>
            <a:r>
              <a:rPr lang="zh-CN" altLang="en-US" smtClean="0"/>
              <a:t>总而言之，这里展示的技巧是，把</a:t>
            </a:r>
            <a:r>
              <a:rPr lang="en-US" altLang="zh-CN" smtClean="0"/>
              <a:t>flex</a:t>
            </a:r>
            <a:r>
              <a:rPr lang="zh-CN" altLang="en-US" smtClean="0"/>
              <a:t>生成的</a:t>
            </a:r>
            <a:r>
              <a:rPr lang="en-US" altLang="zh-CN" smtClean="0"/>
              <a:t>DFA</a:t>
            </a:r>
            <a:r>
              <a:rPr lang="zh-CN" altLang="en-US" smtClean="0"/>
              <a:t>硬编码到程序中，我们就可以不用调用正则库，直接实现正则匹配的功能。</a:t>
            </a:r>
            <a:endParaRPr lang="en-US" altLang="zh-CN" smtClean="0"/>
          </a:p>
          <a:p>
            <a:r>
              <a:rPr lang="zh-CN" altLang="en-US" smtClean="0"/>
              <a:t>并且这里，你匹配一个</a:t>
            </a:r>
            <a:r>
              <a:rPr lang="en-US" altLang="zh-CN" smtClean="0"/>
              <a:t>pattern</a:t>
            </a:r>
            <a:r>
              <a:rPr lang="zh-CN" altLang="en-US" smtClean="0"/>
              <a:t>，需要占用这么多空间，但即便你要匹配很多个，也同样只需要占用这么多空间。</a:t>
            </a:r>
            <a:endParaRPr lang="en-US" altLang="zh-CN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D5B8F-E947-4888-95E7-68C4128EFCD2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3851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mtClean="0"/>
              <a:t>那么实际上，由编程语言推导到代码是一个递归的过程。比如这张图是一个相当于</a:t>
            </a:r>
            <a:r>
              <a:rPr lang="en-US" altLang="zh-CN" smtClean="0"/>
              <a:t>Java</a:t>
            </a:r>
            <a:r>
              <a:rPr lang="zh-CN" altLang="en-US" smtClean="0"/>
              <a:t>语言子集的语法，以</a:t>
            </a:r>
            <a:r>
              <a:rPr lang="en-US" altLang="zh-CN" smtClean="0"/>
              <a:t>BNF</a:t>
            </a:r>
            <a:r>
              <a:rPr lang="zh-CN" altLang="en-US" smtClean="0"/>
              <a:t>范式来描述。</a:t>
            </a:r>
            <a:endParaRPr lang="en-US" altLang="zh-CN" smtClean="0"/>
          </a:p>
          <a:p>
            <a:r>
              <a:rPr lang="zh-CN" altLang="en-US" smtClean="0"/>
              <a:t>那么它是什么含义呢？也就是说，通过这种形式化的定义，我们能以递归的形式推导出任意合法的代码。</a:t>
            </a:r>
            <a:endParaRPr lang="en-US" altLang="zh-CN" smtClean="0"/>
          </a:p>
          <a:p>
            <a:r>
              <a:rPr lang="zh-CN" altLang="en-US" smtClean="0"/>
              <a:t>同时，所有合法的代码也都能够被一步一步规约到</a:t>
            </a:r>
            <a:r>
              <a:rPr lang="en-US" altLang="zh-CN" smtClean="0"/>
              <a:t>program</a:t>
            </a:r>
            <a:r>
              <a:rPr lang="zh-CN" altLang="en-US" smtClean="0"/>
              <a:t>这个非终结符上面。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D5B8F-E947-4888-95E7-68C4128EFCD2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08915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mtClean="0"/>
              <a:t>先前说的这些可能会有点抽象，毕竟讲这些的时候，我们重点关注的并不是学术上语法分析是怎么回事，而是说，我们能用它来做什么。比如著名的</a:t>
            </a:r>
            <a:r>
              <a:rPr lang="en-US" altLang="zh-CN" err="1" smtClean="0"/>
              <a:t>yacc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D5B8F-E947-4888-95E7-68C4128EFCD2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85880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D5B8F-E947-4888-95E7-68C4128EFCD2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88581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mtClean="0"/>
              <a:t>这里就是给出描述，算术表达式是怎样构成的。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D5B8F-E947-4888-95E7-68C4128EFCD2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429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D5B8F-E947-4888-95E7-68C4128EFCD2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86424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mtClean="0"/>
              <a:t>进一步地，其他任何更为复杂的结构化文本，都可以利用同样的技术，生成其语法分析器，从而能够针对文本的语义进行操作。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D5B8F-E947-4888-95E7-68C4128EFCD2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92482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mtClean="0"/>
              <a:t>这样生成的是一颗带有类型注释的</a:t>
            </a:r>
            <a:r>
              <a:rPr lang="en-US" altLang="zh-CN" smtClean="0"/>
              <a:t>AST</a:t>
            </a:r>
            <a:r>
              <a:rPr lang="zh-CN" altLang="en-US" smtClean="0"/>
              <a:t>，从而方便我们进行后续的代码生成工作。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D5B8F-E947-4888-95E7-68C4128EFCD2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45883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mtClean="0"/>
              <a:t>这里讲述一下，整个表达式的类型是如何被推导的。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D5B8F-E947-4888-95E7-68C4128EFCD2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23721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mtClean="0"/>
              <a:t>简而言之就是说，如果编译器能够得知变量的类型信息，就可以直接针对对应的类型来生成指令，从而降低了类型检查与转换的额外开销。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D5B8F-E947-4888-95E7-68C4128EFCD2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62291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mtClean="0"/>
              <a:t>人们发现编译器的构造大体可以拆分成解耦的两个部分。红框的部分是指编译器前端，主要负责</a:t>
            </a:r>
            <a:r>
              <a:rPr lang="en-US" altLang="zh-CN" smtClean="0"/>
              <a:t>……</a:t>
            </a:r>
            <a:r>
              <a:rPr lang="zh-CN" altLang="en-US" smtClean="0"/>
              <a:t>，蓝框则是编译器后端，主要负责</a:t>
            </a:r>
            <a:r>
              <a:rPr lang="en-US" altLang="zh-CN" smtClean="0"/>
              <a:t>……</a:t>
            </a:r>
          </a:p>
          <a:p>
            <a:r>
              <a:rPr lang="zh-CN" altLang="en-US" smtClean="0"/>
              <a:t>下面</a:t>
            </a:r>
            <a:r>
              <a:rPr lang="zh-CN" altLang="en-US" smtClean="0"/>
              <a:t>，我会尽可能以通俗易懂的方式来简单串讲一下编译的这几个阶段，他们各自解决的问题是什么，利用这些构造编译器的技术，我们可以做到怎样的事情。</a:t>
            </a:r>
            <a:endParaRPr lang="en-US" altLang="zh-CN" smtClean="0"/>
          </a:p>
          <a:p>
            <a:r>
              <a:rPr lang="zh-CN" altLang="en-US" smtClean="0"/>
              <a:t>然后我们再从这几个阶段来分析，</a:t>
            </a:r>
            <a:r>
              <a:rPr lang="en-US" altLang="zh-CN" smtClean="0"/>
              <a:t>PHP</a:t>
            </a:r>
            <a:r>
              <a:rPr lang="zh-CN" altLang="en-US" smtClean="0"/>
              <a:t>语言的设计为什么会影响性能，而</a:t>
            </a:r>
            <a:r>
              <a:rPr lang="en-US" altLang="zh-CN" smtClean="0"/>
              <a:t>HHVM</a:t>
            </a:r>
            <a:r>
              <a:rPr lang="zh-CN" altLang="en-US" smtClean="0"/>
              <a:t>又是怎样提升性能的。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D5B8F-E947-4888-95E7-68C4128EFCD2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83985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mtClean="0"/>
              <a:t>那么这个模块做了些什么事情呢？</a:t>
            </a:r>
            <a:endParaRPr lang="en-US" altLang="zh-CN" smtClean="0"/>
          </a:p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D5B8F-E947-4888-95E7-68C4128EFCD2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350232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mtClean="0"/>
              <a:t>首先来看这段代码，这是个模块叫</a:t>
            </a:r>
            <a:r>
              <a:rPr lang="en-US" altLang="zh-CN" smtClean="0"/>
              <a:t>broke.py</a:t>
            </a:r>
            <a:r>
              <a:rPr lang="zh-CN" altLang="en-US" smtClean="0"/>
              <a:t>，不过里面是一些很显然错误的代码</a:t>
            </a:r>
          </a:p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D5B8F-E947-4888-95E7-68C4128EFCD2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4447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mtClean="0"/>
              <a:t>那么它是怎么实现的呢？实际上它的核心就是定义了这样一个类，然后去遍历整个</a:t>
            </a:r>
            <a:r>
              <a:rPr lang="en-US" altLang="zh-CN" smtClean="0"/>
              <a:t>AST</a:t>
            </a:r>
            <a:r>
              <a:rPr lang="zh-CN" altLang="en-US" smtClean="0"/>
              <a:t>上面的节点。</a:t>
            </a:r>
            <a:endParaRPr lang="en-US" altLang="zh-CN" smtClean="0"/>
          </a:p>
          <a:p>
            <a:r>
              <a:rPr lang="zh-CN" altLang="en-US" smtClean="0"/>
              <a:t>然后把所有属于</a:t>
            </a:r>
            <a:r>
              <a:rPr lang="en-US" altLang="zh-CN" smtClean="0"/>
              <a:t>statement</a:t>
            </a:r>
            <a:r>
              <a:rPr lang="zh-CN" altLang="en-US" smtClean="0"/>
              <a:t>的节点都人为地加一个</a:t>
            </a:r>
            <a:r>
              <a:rPr lang="en-US" altLang="zh-CN" smtClean="0"/>
              <a:t>try-catch</a:t>
            </a:r>
            <a:r>
              <a:rPr lang="zh-CN" altLang="en-US" smtClean="0"/>
              <a:t>来捕获异常，这样就消除掉了所有的错误。</a:t>
            </a:r>
            <a:endParaRPr lang="en-US" altLang="zh-CN" smtClean="0"/>
          </a:p>
          <a:p>
            <a:r>
              <a:rPr lang="zh-CN" altLang="en-US" smtClean="0"/>
              <a:t>当然这个例子就没什么实际应用的意义了，只是说，通过操作</a:t>
            </a:r>
            <a:r>
              <a:rPr lang="en-US" altLang="zh-CN" smtClean="0"/>
              <a:t>AST</a:t>
            </a:r>
            <a:r>
              <a:rPr lang="zh-CN" altLang="en-US" smtClean="0"/>
              <a:t>，动态语言能够有非常强大的表现能力，甚至是修改自身。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D5B8F-E947-4888-95E7-68C4128EFCD2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789002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mtClean="0"/>
              <a:t>说完这些编译前端技术以后，我们把话题转回</a:t>
            </a:r>
            <a:r>
              <a:rPr lang="en-US" altLang="zh-CN" smtClean="0"/>
              <a:t>PHP</a:t>
            </a:r>
            <a:r>
              <a:rPr lang="zh-CN" altLang="en-US" smtClean="0"/>
              <a:t>，来分析</a:t>
            </a:r>
            <a:r>
              <a:rPr lang="en-US" altLang="zh-CN" smtClean="0"/>
              <a:t>PHP</a:t>
            </a:r>
            <a:r>
              <a:rPr lang="zh-CN" altLang="en-US" smtClean="0"/>
              <a:t>所面临的性能瓶颈。</a:t>
            </a:r>
            <a:endParaRPr lang="en-US" altLang="zh-CN" smtClean="0"/>
          </a:p>
          <a:p>
            <a:r>
              <a:rPr lang="zh-CN" altLang="en-US" smtClean="0"/>
              <a:t>动态</a:t>
            </a:r>
            <a:r>
              <a:rPr lang="zh-CN" altLang="en-US" smtClean="0"/>
              <a:t>类型：运行时同一个变量可以引用不同类型的数据，这为什么会影响性能呢？先前已经提到，这样导致生成的代码必须先做类型检查，然后才能进行操作。但很多时候类型检查的开销要远远大于实际操作</a:t>
            </a:r>
            <a:r>
              <a:rPr lang="zh-CN" altLang="en-US" smtClean="0"/>
              <a:t>。</a:t>
            </a:r>
            <a:endParaRPr lang="en-US" altLang="zh-CN" smtClean="0"/>
          </a:p>
          <a:p>
            <a:r>
              <a:rPr lang="zh-CN" altLang="en-US" smtClean="0"/>
              <a:t>比如说两个数相乘，就是俩访存和一个乘法指令。但是要做类型检查呢，就会复杂得多。</a:t>
            </a:r>
            <a:endParaRPr lang="en-US" altLang="zh-CN" smtClean="0"/>
          </a:p>
          <a:p>
            <a:r>
              <a:rPr lang="zh-CN" altLang="en-US" smtClean="0"/>
              <a:t>动态绑定：这导致</a:t>
            </a:r>
            <a:r>
              <a:rPr lang="en-US" altLang="zh-CN" smtClean="0"/>
              <a:t>JIT</a:t>
            </a:r>
            <a:r>
              <a:rPr lang="zh-CN" altLang="en-US" smtClean="0"/>
              <a:t>必须在运行时生成一个额外的数据结构，来记录函数的名称与其接口、实现的对应关系。这样如果发生函数调用，就必须在运行时动态查找这个函数的接口，进行检查，然后再找到其实现并执行。</a:t>
            </a:r>
            <a:endParaRPr lang="en-US" altLang="zh-CN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D5B8F-E947-4888-95E7-68C4128EFCD2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855040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mtClean="0"/>
              <a:t>动态名称引用：这个就是说可以在运行时使用变量的值作为标识符，来引用函数、类、变量等等。</a:t>
            </a:r>
            <a:endParaRPr lang="en-US" altLang="zh-CN" smtClean="0"/>
          </a:p>
          <a:p>
            <a:r>
              <a:rPr lang="zh-CN" altLang="en-US" smtClean="0"/>
              <a:t>这导致的后果也是显然的：程序需要在运行时动态地查找整个函数、类、变量符号表，导致额外的性能开销，并且导致了内存布局的不固定。</a:t>
            </a:r>
            <a:endParaRPr lang="en-US" altLang="zh-CN" smtClean="0"/>
          </a:p>
          <a:p>
            <a:r>
              <a:rPr lang="zh-CN" altLang="en-US" smtClean="0"/>
              <a:t>动态成员变量导致对象的内存布局并非固定的，而是需要随时扩张，带来了额外的添加、删除负担。</a:t>
            </a:r>
            <a:endParaRPr lang="en-US" altLang="zh-CN" smtClean="0"/>
          </a:p>
          <a:p>
            <a:r>
              <a:rPr lang="zh-CN" altLang="en-US" smtClean="0"/>
              <a:t>更严重的是这种动态的新增特性，比如说对于重写或者增加类方法，它不仅要处理当前对象，还要沿着继承关系一直处理到最顶层的基类，来检查操作是否合法。这带来的性能负担就严重多了。</a:t>
            </a:r>
            <a:endParaRPr lang="en-US" altLang="zh-CN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D5B8F-E947-4888-95E7-68C4128EFCD2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469564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mtClean="0"/>
              <a:t>那么在这些引发性能降低的瓶颈中，动态类型和动态绑定是</a:t>
            </a:r>
            <a:r>
              <a:rPr lang="en-US" altLang="zh-CN" smtClean="0"/>
              <a:t>HHVM</a:t>
            </a:r>
            <a:r>
              <a:rPr lang="zh-CN" altLang="en-US" smtClean="0"/>
              <a:t>试图解决的问题，但是后两者是动态语言的根本缺陷，无法规避它所带来的负担。</a:t>
            </a:r>
            <a:endParaRPr lang="en-US" altLang="zh-CN" smtClean="0"/>
          </a:p>
          <a:p>
            <a:r>
              <a:rPr lang="zh-CN" altLang="en-US" smtClean="0"/>
              <a:t>因此，如果为了提升性能，最好就不要用这两种特性。</a:t>
            </a:r>
            <a:endParaRPr lang="en-US" altLang="zh-CN" smtClean="0"/>
          </a:p>
          <a:p>
            <a:r>
              <a:rPr lang="zh-CN" altLang="en-US" smtClean="0"/>
              <a:t>其实从本质上来说，动态语言之所以慢，是因为无法进行类型推导，也就是在它的代码中包含的信息量少，用物理学的话来说就是，熵多。因为运算本质上就是一个减小熵的过程，当你代码信息量不足的时候，必然导致额外的运算量，来弥补这些缺失的信息。所以站在这个物理学的角度，动态语言的慢是很没办法的事情，优化到一定程度以后，你不得不降低开发效率，来提供更多的信息，才能让它快起来。</a:t>
            </a:r>
            <a:endParaRPr lang="en-US" altLang="zh-CN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D5B8F-E947-4888-95E7-68C4128EFCD2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482147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mtClean="0"/>
              <a:t>Zend</a:t>
            </a:r>
            <a:r>
              <a:rPr lang="zh-CN" altLang="en-US" smtClean="0"/>
              <a:t>的缺陷就在于，对于上述</a:t>
            </a:r>
            <a:r>
              <a:rPr lang="en-US" altLang="zh-CN" smtClean="0"/>
              <a:t>PHP</a:t>
            </a:r>
            <a:r>
              <a:rPr lang="zh-CN" altLang="en-US" smtClean="0"/>
              <a:t>的性能瓶颈，它不仅没有想办法规避，反而把所有的坑都给踩了。</a:t>
            </a:r>
            <a:endParaRPr lang="en-US" altLang="zh-CN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D5B8F-E947-4888-95E7-68C4128EFCD2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721063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mtClean="0"/>
              <a:t>对于</a:t>
            </a:r>
            <a:r>
              <a:rPr lang="en-US" altLang="zh-CN" smtClean="0"/>
              <a:t>HipHop</a:t>
            </a:r>
            <a:r>
              <a:rPr lang="zh-CN" altLang="en-US" smtClean="0"/>
              <a:t>，做法是：能静态的全静态，实在静态不了的就动态处理。</a:t>
            </a:r>
            <a:endParaRPr lang="en-US" altLang="zh-CN" smtClean="0"/>
          </a:p>
          <a:p>
            <a:r>
              <a:rPr lang="zh-CN" altLang="en-US" smtClean="0"/>
              <a:t>这样仅仅加速了能静态分析的部分。</a:t>
            </a:r>
            <a:endParaRPr lang="en-US" altLang="zh-CN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D5B8F-E947-4888-95E7-68C4128EFCD2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289897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mtClean="0"/>
              <a:t>并且这个猜测，命中率需要比较高。</a:t>
            </a:r>
            <a:endParaRPr lang="en-US" altLang="zh-CN" smtClean="0"/>
          </a:p>
          <a:p>
            <a:r>
              <a:rPr lang="zh-CN" altLang="en-US" smtClean="0"/>
              <a:t>因为</a:t>
            </a:r>
            <a:r>
              <a:rPr lang="en-US" altLang="zh-CN" smtClean="0"/>
              <a:t>PHP</a:t>
            </a:r>
            <a:r>
              <a:rPr lang="zh-CN" altLang="en-US" smtClean="0"/>
              <a:t>有些写法天生就无法推导类型，因此在这种情况下，我们的编码要保证它的分支数量要少，要尽可能容易被</a:t>
            </a:r>
            <a:r>
              <a:rPr lang="en-US" altLang="zh-CN" smtClean="0"/>
              <a:t>HHVM</a:t>
            </a:r>
            <a:r>
              <a:rPr lang="zh-CN" altLang="en-US" smtClean="0"/>
              <a:t>所命中。</a:t>
            </a:r>
            <a:endParaRPr lang="en-US" altLang="zh-CN" smtClean="0"/>
          </a:p>
          <a:p>
            <a:r>
              <a:rPr lang="zh-CN" altLang="en-US" smtClean="0"/>
              <a:t>并且还有一点需要注意的就是，生成的代码</a:t>
            </a:r>
            <a:endParaRPr lang="en-US" altLang="zh-CN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D5B8F-E947-4888-95E7-68C4128EFCD2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927973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D5B8F-E947-4888-95E7-68C4128EFCD2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87138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mtClean="0"/>
              <a:t>举个简单的例子，比如正常情况下，我们写</a:t>
            </a:r>
            <a:r>
              <a:rPr lang="en-US" altLang="zh-CN" smtClean="0"/>
              <a:t>C</a:t>
            </a:r>
            <a:r>
              <a:rPr lang="zh-CN" altLang="en-US" smtClean="0"/>
              <a:t>语言，是会写成这个样子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D5B8F-E947-4888-95E7-68C4128EFCD2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056747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D5B8F-E947-4888-95E7-68C4128EFCD2}" type="slidenum">
              <a:rPr lang="zh-CN" altLang="en-US" smtClean="0"/>
              <a:t>33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647404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mtClean="0"/>
              <a:t>Facebook</a:t>
            </a:r>
            <a:r>
              <a:rPr lang="zh-CN" altLang="en-US" smtClean="0"/>
              <a:t>创建了一门</a:t>
            </a:r>
            <a:r>
              <a:rPr lang="en-US" altLang="zh-CN" smtClean="0"/>
              <a:t>PHP</a:t>
            </a:r>
            <a:r>
              <a:rPr lang="zh-CN" altLang="en-US" smtClean="0"/>
              <a:t>的方言，即为</a:t>
            </a:r>
            <a:r>
              <a:rPr lang="en-US" altLang="zh-CN" smtClean="0"/>
              <a:t>Hack</a:t>
            </a:r>
            <a:r>
              <a:rPr lang="zh-CN" altLang="en-US" smtClean="0"/>
              <a:t>。它主要解决的问题就是，强制为语言标注类型，方便进行类型推导，以及一些高级优化。</a:t>
            </a:r>
            <a:endParaRPr lang="en-US" altLang="zh-CN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D5B8F-E947-4888-95E7-68C4128EFCD2}" type="slidenum">
              <a:rPr lang="zh-CN" altLang="en-US" smtClean="0"/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282689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D5B8F-E947-4888-95E7-68C4128EFCD2}" type="slidenum">
              <a:rPr lang="zh-CN" altLang="en-US" smtClean="0"/>
              <a:t>35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15338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mtClean="0"/>
              <a:t>但也有人会把</a:t>
            </a:r>
            <a:r>
              <a:rPr lang="en-US" altLang="zh-CN" smtClean="0"/>
              <a:t>C</a:t>
            </a:r>
            <a:r>
              <a:rPr lang="zh-CN" altLang="en-US" smtClean="0"/>
              <a:t>代码写成这个样子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D5B8F-E947-4888-95E7-68C4128EFCD2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17476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mtClean="0"/>
              <a:t>那么实际上在编译器看来，它们其实都是这个样子。</a:t>
            </a:r>
            <a:endParaRPr lang="en-US" altLang="zh-CN" smtClean="0"/>
          </a:p>
          <a:p>
            <a:r>
              <a:rPr lang="zh-CN" altLang="en-US" smtClean="0"/>
              <a:t>也就是说，在编译器的这一阶段，词法分析器将源代码中的字符，转换为具有特定含义的符号。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D5B8F-E947-4888-95E7-68C4128EFCD2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34267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mtClean="0"/>
              <a:t>那么词法分析器是怎么工作的呢？实际上它就是一个有限状态自动机，每次读取一个字符进行转移，直到无法继续转移的时候，也就相当于匹配到了什么东西。</a:t>
            </a:r>
            <a:endParaRPr lang="en-US" altLang="zh-CN" smtClean="0"/>
          </a:p>
          <a:p>
            <a:r>
              <a:rPr lang="zh-CN" altLang="en-US" smtClean="0"/>
              <a:t>此时就检查，如果是接受状态，那么就将匹配到的字符串拿出来作为</a:t>
            </a:r>
            <a:r>
              <a:rPr lang="en-US" altLang="zh-CN" smtClean="0"/>
              <a:t>token</a:t>
            </a:r>
            <a:r>
              <a:rPr lang="zh-CN" altLang="en-US" smtClean="0"/>
              <a:t>，然后继续去匹配下一个</a:t>
            </a:r>
            <a:r>
              <a:rPr lang="en-US" altLang="zh-CN" smtClean="0"/>
              <a:t>token</a:t>
            </a:r>
            <a:r>
              <a:rPr lang="zh-CN" altLang="en-US" smtClean="0"/>
              <a:t>，否则的话，就说明代码中出现了未被定义的标识符。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D5B8F-E947-4888-95E7-68C4128EFCD2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97729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mtClean="0"/>
              <a:t>那么今天既然先提到编译原理，显然是要把这些技术应用到实际工作当中的。词法分析技术，在实际工作中显然有着非常重要的应用，那就是正则表达式。</a:t>
            </a:r>
            <a:endParaRPr lang="en-US" altLang="zh-CN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D5B8F-E947-4888-95E7-68C4128EFCD2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49094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怎么构造</a:t>
            </a:r>
            <a:r>
              <a:rPr lang="en-US" altLang="zh-CN" sz="12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DFA</a:t>
            </a:r>
            <a:r>
              <a:rPr lang="zh-CN" altLang="en-US" sz="12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？</a:t>
            </a:r>
            <a:r>
              <a:rPr lang="en-US" altLang="zh-CN" sz="12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——</a:t>
            </a:r>
            <a:r>
              <a:rPr lang="zh-CN" altLang="en-US" sz="12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用</a:t>
            </a:r>
            <a:r>
              <a:rPr lang="en-US" altLang="zh-CN" sz="12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flex</a:t>
            </a:r>
            <a:r>
              <a:rPr lang="zh-CN" altLang="en-US" sz="12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提取状态转移图，可以构造任意正则的转移图，高性能！</a:t>
            </a:r>
            <a:r>
              <a:rPr lang="zh-CN" altLang="en-US" smtClean="0"/>
              <a:t> </a:t>
            </a:r>
            <a:endParaRPr lang="en-US" altLang="zh-CN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D5B8F-E947-4888-95E7-68C4128EFCD2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90440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mtClean="0"/>
              <a:t>先前的那张图我们也看到了，那个是</a:t>
            </a:r>
            <a:r>
              <a:rPr lang="en-US" altLang="zh-CN" smtClean="0"/>
              <a:t>DFA</a:t>
            </a:r>
            <a:r>
              <a:rPr lang="zh-CN" altLang="en-US" smtClean="0"/>
              <a:t>的抽象表示。那么在程序中我们如何表示一个</a:t>
            </a:r>
            <a:r>
              <a:rPr lang="en-US" altLang="zh-CN" smtClean="0"/>
              <a:t>DFA</a:t>
            </a:r>
            <a:r>
              <a:rPr lang="zh-CN" altLang="en-US" smtClean="0"/>
              <a:t>呢？</a:t>
            </a:r>
            <a:endParaRPr lang="en-US" altLang="zh-CN" smtClean="0"/>
          </a:p>
          <a:p>
            <a:r>
              <a:rPr lang="zh-CN" altLang="en-US" smtClean="0"/>
              <a:t>实际上它包含两个部分：一个</a:t>
            </a:r>
            <a:r>
              <a:rPr lang="en-US" altLang="zh-CN" smtClean="0"/>
              <a:t>Nx128</a:t>
            </a:r>
            <a:r>
              <a:rPr lang="zh-CN" altLang="en-US" smtClean="0"/>
              <a:t>的二维数组，以及一个接受状态表。</a:t>
            </a:r>
            <a:endParaRPr lang="en-US" altLang="zh-CN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mtClean="0"/>
              <a:t>程序中，以整数表示状态，</a:t>
            </a:r>
            <a:r>
              <a:rPr lang="en-US" altLang="zh-CN" smtClean="0"/>
              <a:t>N</a:t>
            </a:r>
            <a:r>
              <a:rPr lang="zh-CN" altLang="en-US" smtClean="0"/>
              <a:t>就是状态数。</a:t>
            </a:r>
            <a:endParaRPr lang="en-US" altLang="zh-CN" smtClean="0"/>
          </a:p>
          <a:p>
            <a:r>
              <a:rPr lang="zh-CN" altLang="en-US" smtClean="0"/>
              <a:t>从先前的图中我们可以看出，在位于某个状态时，我们读入一个字符，然后从这个字符所对应的边移动到新的状态。</a:t>
            </a:r>
            <a:endParaRPr lang="en-US" altLang="zh-CN" smtClean="0"/>
          </a:p>
          <a:p>
            <a:r>
              <a:rPr lang="zh-CN" altLang="en-US" smtClean="0"/>
              <a:t>那么在程序中表示，就是说，起始状态是</a:t>
            </a:r>
            <a:r>
              <a:rPr lang="en-US" altLang="zh-CN" smtClean="0"/>
              <a:t>1</a:t>
            </a:r>
            <a:r>
              <a:rPr lang="zh-CN" altLang="en-US" smtClean="0"/>
              <a:t>；然后我们每读入一个字符，假设是</a:t>
            </a:r>
            <a:r>
              <a:rPr lang="en-US" altLang="zh-CN" smtClean="0"/>
              <a:t>’a’</a:t>
            </a:r>
            <a:r>
              <a:rPr lang="zh-CN" altLang="en-US" smtClean="0"/>
              <a:t>，就从这个表中，以当前状态</a:t>
            </a:r>
            <a:r>
              <a:rPr lang="en-US" altLang="zh-CN" smtClean="0"/>
              <a:t>1</a:t>
            </a:r>
            <a:r>
              <a:rPr lang="zh-CN" altLang="en-US" smtClean="0"/>
              <a:t>为矩阵的第一维，当前字符</a:t>
            </a:r>
            <a:r>
              <a:rPr lang="en-US" altLang="zh-CN" smtClean="0"/>
              <a:t>’a’</a:t>
            </a:r>
            <a:r>
              <a:rPr lang="zh-CN" altLang="en-US" smtClean="0"/>
              <a:t>为矩阵的第二维，索引得到一个数值。</a:t>
            </a:r>
            <a:endParaRPr lang="en-US" altLang="zh-CN" smtClean="0"/>
          </a:p>
          <a:p>
            <a:r>
              <a:rPr lang="zh-CN" altLang="en-US" smtClean="0"/>
              <a:t>这个整数，就代表新的转移到的状态。这也就解释了为什么转移表的第二维是固定大小，因为这就是字符集大小。</a:t>
            </a:r>
            <a:endParaRPr lang="en-US" altLang="zh-CN" smtClean="0"/>
          </a:p>
          <a:p>
            <a:r>
              <a:rPr lang="zh-CN" altLang="en-US" smtClean="0"/>
              <a:t>那么如果中途转移不下去了，比如在先前的图中，相当于没有对应输入字符的边继续往下转移；对应到在这个矩阵中，就相当于新的状态是一个负数值，这也就意味着出错了。此时自然是匹配失败。</a:t>
            </a:r>
            <a:endParaRPr lang="en-US" altLang="zh-CN" smtClean="0"/>
          </a:p>
          <a:p>
            <a:r>
              <a:rPr lang="zh-CN" altLang="en-US" smtClean="0"/>
              <a:t>如果顺利遍历一遍所有字符，最后停在了某个状态，这说明自动机运行结束了。</a:t>
            </a:r>
            <a:endParaRPr lang="en-US" altLang="zh-CN" smtClean="0"/>
          </a:p>
          <a:p>
            <a:r>
              <a:rPr lang="zh-CN" altLang="en-US" smtClean="0"/>
              <a:t>此时我们从接受状态表，检查末尾的状态是否是接受状态。</a:t>
            </a:r>
            <a:endParaRPr lang="en-US" altLang="zh-CN" smtClean="0"/>
          </a:p>
          <a:p>
            <a:r>
              <a:rPr lang="zh-CN" altLang="en-US" smtClean="0"/>
              <a:t>也就是说，我们用状态值索引这个</a:t>
            </a:r>
            <a:r>
              <a:rPr lang="en-US" altLang="zh-CN" err="1" smtClean="0"/>
              <a:t>yy_accept</a:t>
            </a:r>
            <a:r>
              <a:rPr lang="zh-CN" altLang="en-US" smtClean="0"/>
              <a:t>数组，然后看得到的值是几。在这里，</a:t>
            </a:r>
            <a:r>
              <a:rPr lang="en-US" altLang="zh-CN" smtClean="0"/>
              <a:t>1</a:t>
            </a:r>
            <a:r>
              <a:rPr lang="zh-CN" altLang="en-US" smtClean="0"/>
              <a:t>表示接受状态。</a:t>
            </a:r>
            <a:endParaRPr lang="en-US" altLang="zh-CN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D5B8F-E947-4888-95E7-68C4128EFCD2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56055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B577F-D289-46FB-BE82-518B2FD89856}" type="datetimeFigureOut">
              <a:rPr lang="zh-CN" altLang="en-US" smtClean="0"/>
              <a:t>2015/6/18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CC8D1-6D34-46C8-97AE-209DCD2F39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7465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全景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 smtClean="0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B577F-D289-46FB-BE82-518B2FD89856}" type="datetimeFigureOut">
              <a:rPr lang="zh-CN" altLang="en-US" smtClean="0"/>
              <a:t>2015/6/18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CC8D1-6D34-46C8-97AE-209DCD2F39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5077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描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B577F-D289-46FB-BE82-518B2FD89856}" type="datetimeFigureOut">
              <a:rPr lang="zh-CN" altLang="en-US" smtClean="0"/>
              <a:t>2015/6/18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CC8D1-6D34-46C8-97AE-209DCD2F39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48326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引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zh-CN" altLang="en-US" smtClean="0"/>
              <a:t>单击此处编辑母版文本样式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B577F-D289-46FB-BE82-518B2FD89856}" type="datetimeFigureOut">
              <a:rPr lang="zh-CN" altLang="en-US" smtClean="0"/>
              <a:t>2015/6/18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CC8D1-6D34-46C8-97AE-209DCD2F392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220079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B577F-D289-46FB-BE82-518B2FD89856}" type="datetimeFigureOut">
              <a:rPr lang="zh-CN" altLang="en-US" smtClean="0"/>
              <a:t>2015/6/18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CC8D1-6D34-46C8-97AE-209DCD2F39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21107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B577F-D289-46FB-BE82-518B2FD89856}" type="datetimeFigureOut">
              <a:rPr lang="zh-CN" altLang="en-US" smtClean="0"/>
              <a:t>2015/6/18</a:t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CC8D1-6D34-46C8-97AE-209DCD2F39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10747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图片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 smtClean="0"/>
              <a:t>单击图标添加图片</a:t>
            </a:r>
            <a:endParaRPr lang="en-US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 smtClean="0"/>
              <a:t>单击图标添加图片</a:t>
            </a:r>
            <a:endParaRPr lang="en-US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 smtClean="0"/>
              <a:t>单击图标添加图片</a:t>
            </a:r>
            <a:endParaRPr lang="en-US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B577F-D289-46FB-BE82-518B2FD89856}" type="datetimeFigureOut">
              <a:rPr lang="zh-CN" altLang="en-US" smtClean="0"/>
              <a:t>2015/6/18</a:t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CC8D1-6D34-46C8-97AE-209DCD2F39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52832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B577F-D289-46FB-BE82-518B2FD89856}" type="datetimeFigureOut">
              <a:rPr lang="zh-CN" altLang="en-US" smtClean="0"/>
              <a:t>2015/6/18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CC8D1-6D34-46C8-97AE-209DCD2F39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96839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B577F-D289-46FB-BE82-518B2FD89856}" type="datetimeFigureOut">
              <a:rPr lang="zh-CN" altLang="en-US" smtClean="0"/>
              <a:t>2015/6/18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CC8D1-6D34-46C8-97AE-209DCD2F39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3552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B577F-D289-46FB-BE82-518B2FD89856}" type="datetimeFigureOut">
              <a:rPr lang="zh-CN" altLang="en-US" smtClean="0"/>
              <a:t>2015/6/18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CC8D1-6D34-46C8-97AE-209DCD2F39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6988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B577F-D289-46FB-BE82-518B2FD89856}" type="datetimeFigureOut">
              <a:rPr lang="zh-CN" altLang="en-US" smtClean="0"/>
              <a:t>2015/6/18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CC8D1-6D34-46C8-97AE-209DCD2F39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4496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B577F-D289-46FB-BE82-518B2FD89856}" type="datetimeFigureOut">
              <a:rPr lang="zh-CN" altLang="en-US" smtClean="0"/>
              <a:t>2015/6/18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CC8D1-6D34-46C8-97AE-209DCD2F39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194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B577F-D289-46FB-BE82-518B2FD89856}" type="datetimeFigureOut">
              <a:rPr lang="zh-CN" altLang="en-US" smtClean="0"/>
              <a:t>2015/6/18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CC8D1-6D34-46C8-97AE-209DCD2F39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3420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B577F-D289-46FB-BE82-518B2FD89856}" type="datetimeFigureOut">
              <a:rPr lang="zh-CN" altLang="en-US" smtClean="0"/>
              <a:t>2015/6/18</a:t>
            </a:fld>
            <a:endParaRPr lang="zh-CN" alt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CC8D1-6D34-46C8-97AE-209DCD2F39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2345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B577F-D289-46FB-BE82-518B2FD89856}" type="datetimeFigureOut">
              <a:rPr lang="zh-CN" altLang="en-US" smtClean="0"/>
              <a:t>2015/6/18</a:t>
            </a:fld>
            <a:endParaRPr lang="zh-CN" alt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CC8D1-6D34-46C8-97AE-209DCD2F39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5636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B577F-D289-46FB-BE82-518B2FD89856}" type="datetimeFigureOut">
              <a:rPr lang="zh-CN" altLang="en-US" smtClean="0"/>
              <a:t>2015/6/18</a:t>
            </a:fld>
            <a:endParaRPr lang="zh-CN" alt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CC8D1-6D34-46C8-97AE-209DCD2F39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4399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 smtClean="0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B577F-D289-46FB-BE82-518B2FD89856}" type="datetimeFigureOut">
              <a:rPr lang="zh-CN" altLang="en-US" smtClean="0"/>
              <a:t>2015/6/18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CC8D1-6D34-46C8-97AE-209DCD2F39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7935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3B5B577F-D289-46FB-BE82-518B2FD89856}" type="datetimeFigureOut">
              <a:rPr lang="zh-CN" altLang="en-US" smtClean="0"/>
              <a:t>2015/6/18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7CC8D1-6D34-46C8-97AE-209DCD2F39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89641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  <p:sldLayoutId id="2147483773" r:id="rId17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blog.finaltheory.info/research/Flex-Tricks.html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ajalt/fuckitpy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leetcode.com/problems/valid-number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672200" y="488135"/>
            <a:ext cx="6620968" cy="3329581"/>
          </a:xfrm>
        </p:spPr>
        <p:txBody>
          <a:bodyPr/>
          <a:lstStyle/>
          <a:p>
            <a:r>
              <a:rPr lang="zh-CN" altLang="en-US" sz="5400" smtClean="0"/>
              <a:t>编译原理</a:t>
            </a:r>
            <a:r>
              <a:rPr lang="en-US" altLang="zh-CN" sz="5400" smtClean="0"/>
              <a:t>&amp;</a:t>
            </a:r>
            <a:r>
              <a:rPr lang="en-US" altLang="zh-CN" sz="5400" smtClean="0"/>
              <a:t>HHVM</a:t>
            </a:r>
            <a:endParaRPr lang="zh-CN" altLang="en-US" sz="540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672200" y="3817714"/>
            <a:ext cx="6620968" cy="861420"/>
          </a:xfrm>
        </p:spPr>
        <p:txBody>
          <a:bodyPr/>
          <a:lstStyle/>
          <a:p>
            <a:r>
              <a:rPr lang="zh-CN" altLang="en-US" smtClean="0"/>
              <a:t>关于</a:t>
            </a:r>
            <a:r>
              <a:rPr lang="en-US" altLang="zh-CN" smtClean="0"/>
              <a:t>PHP</a:t>
            </a:r>
            <a:r>
              <a:rPr lang="zh-CN" altLang="en-US" smtClean="0"/>
              <a:t>性能优化的一些思考</a:t>
            </a:r>
            <a:r>
              <a:rPr lang="en-US" altLang="zh-CN" smtClean="0"/>
              <a:t>……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2933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Cool Things</a:t>
            </a:r>
            <a:endParaRPr lang="zh-CN" altLang="en-US"/>
          </a:p>
        </p:txBody>
      </p:sp>
      <p:pic>
        <p:nvPicPr>
          <p:cNvPr id="7" name="内容占位符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660863" y="1402188"/>
            <a:ext cx="5298206" cy="5036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026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Cool Things</a:t>
            </a:r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21590" y="1457323"/>
            <a:ext cx="7079245" cy="4189333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10505" y="5912597"/>
            <a:ext cx="80954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smtClean="0"/>
              <a:t>参考链接：</a:t>
            </a:r>
            <a:r>
              <a:rPr lang="en-US" altLang="zh-CN" sz="2000">
                <a:hlinkClick r:id="rId4"/>
              </a:rPr>
              <a:t>http://</a:t>
            </a:r>
            <a:r>
              <a:rPr lang="en-US" altLang="zh-CN" sz="2000" smtClean="0">
                <a:hlinkClick r:id="rId4"/>
              </a:rPr>
              <a:t>blog.finaltheory.info/research/Flex-Tricks.html</a:t>
            </a:r>
            <a:endParaRPr lang="zh-CN" altLang="en-US" sz="2000"/>
          </a:p>
        </p:txBody>
      </p:sp>
    </p:spTree>
    <p:extLst>
      <p:ext uri="{BB962C8B-B14F-4D97-AF65-F5344CB8AC3E}">
        <p14:creationId xmlns:p14="http://schemas.microsoft.com/office/powerpoint/2010/main" val="128594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语法分析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18134" y="1853248"/>
            <a:ext cx="6869337" cy="4195481"/>
          </a:xfrm>
        </p:spPr>
        <p:txBody>
          <a:bodyPr>
            <a:normAutofit/>
          </a:bodyPr>
          <a:lstStyle/>
          <a:p>
            <a:r>
              <a:rPr lang="zh-CN" altLang="en-US" sz="2400" smtClean="0"/>
              <a:t>定义：按照</a:t>
            </a:r>
            <a:r>
              <a:rPr lang="zh-CN" altLang="en-US" sz="2400"/>
              <a:t>源语言的语法规则，从词法分析的结果中识别出相应的语法范畴。</a:t>
            </a:r>
            <a:endParaRPr lang="en-US" altLang="zh-CN" sz="2400"/>
          </a:p>
          <a:p>
            <a:r>
              <a:rPr lang="zh-CN" altLang="en-US" sz="2400"/>
              <a:t>本质上</a:t>
            </a:r>
            <a:r>
              <a:rPr lang="zh-CN" altLang="en-US" sz="2400" smtClean="0"/>
              <a:t>就是</a:t>
            </a:r>
            <a:r>
              <a:rPr lang="en-US" altLang="zh-CN" sz="2400" smtClean="0"/>
              <a:t>Parsing -&gt; AST</a:t>
            </a:r>
            <a:r>
              <a:rPr lang="zh-CN" altLang="en-US" sz="2400"/>
              <a:t>（抽象语法树</a:t>
            </a:r>
            <a:r>
              <a:rPr lang="zh-CN" altLang="en-US" sz="2400" smtClean="0"/>
              <a:t>）</a:t>
            </a:r>
            <a:endParaRPr lang="en-US" altLang="zh-CN" sz="2400" smtClean="0"/>
          </a:p>
          <a:p>
            <a:r>
              <a:rPr lang="zh-CN" altLang="en-US" sz="2400" smtClean="0"/>
              <a:t>理论基础：</a:t>
            </a:r>
            <a:r>
              <a:rPr lang="en-US" altLang="zh-CN" sz="2400" smtClean="0"/>
              <a:t>LALR(1)</a:t>
            </a:r>
            <a:r>
              <a:rPr lang="zh-CN" altLang="en-US" sz="2400" smtClean="0"/>
              <a:t>文法、自底向上分析</a:t>
            </a:r>
            <a:endParaRPr lang="en-US" altLang="zh-CN" sz="2400" smtClean="0"/>
          </a:p>
          <a:p>
            <a:r>
              <a:rPr lang="zh-CN" altLang="en-US" sz="2400" smtClean="0"/>
              <a:t>也就是说，将先前词法分析所产生的</a:t>
            </a:r>
            <a:r>
              <a:rPr lang="en-US" altLang="zh-CN" sz="2400" smtClean="0"/>
              <a:t>token</a:t>
            </a:r>
            <a:r>
              <a:rPr lang="zh-CN" altLang="en-US" sz="2400" smtClean="0"/>
              <a:t>流，转换为有序的树状结构。</a:t>
            </a:r>
            <a:endParaRPr lang="en-US" altLang="zh-CN" sz="2400" smtClean="0"/>
          </a:p>
          <a:p>
            <a:r>
              <a:rPr lang="zh-CN" altLang="en-US" sz="2400" smtClean="0"/>
              <a:t>那么这样做有什么用呢？它其实是对代码文本的解析，理解其中的语法含义，从而使得程序能够针对文本的含义来进行操作。</a:t>
            </a:r>
            <a:endParaRPr lang="zh-CN" altLang="en-US" sz="2400"/>
          </a:p>
        </p:txBody>
      </p:sp>
    </p:spTree>
    <p:extLst>
      <p:ext uri="{BB962C8B-B14F-4D97-AF65-F5344CB8AC3E}">
        <p14:creationId xmlns:p14="http://schemas.microsoft.com/office/powerpoint/2010/main" val="390919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语法分析</a:t>
            </a:r>
            <a:endParaRPr lang="zh-CN" altLang="en-US"/>
          </a:p>
        </p:txBody>
      </p:sp>
      <p:pic>
        <p:nvPicPr>
          <p:cNvPr id="1026" name="Picture 2" descr="https://upload.wikimedia.org/wikipedia/commons/thumb/c/c7/Abstract_syntax_tree_for_Euclidean_algorithm.svg/800px-Abstract_syntax_tree_for_Euclidean_algorithm.svg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2353" y="452718"/>
            <a:ext cx="5390052" cy="6084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3"/>
          <p:cNvSpPr txBox="1"/>
          <p:nvPr/>
        </p:nvSpPr>
        <p:spPr>
          <a:xfrm>
            <a:off x="571883" y="2309789"/>
            <a:ext cx="2763297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mtClean="0">
                <a:latin typeface="Consolas" panose="020B0609020204030204" pitchFamily="49" charset="0"/>
                <a:cs typeface="Consolas" panose="020B0609020204030204" pitchFamily="49" charset="0"/>
              </a:rPr>
              <a:t>抽象语法树：</a:t>
            </a:r>
            <a:endParaRPr lang="en-US" altLang="zh-CN" sz="280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zh-CN" sz="2000" smtClean="0">
                <a:latin typeface="Consolas" panose="020B0609020204030204" pitchFamily="49" charset="0"/>
                <a:cs typeface="Consolas" panose="020B0609020204030204" pitchFamily="49" charset="0"/>
              </a:rPr>
              <a:t>while </a:t>
            </a:r>
            <a:r>
              <a:rPr lang="en-US" altLang="zh-CN" sz="2000">
                <a:latin typeface="Consolas" panose="020B0609020204030204" pitchFamily="49" charset="0"/>
                <a:cs typeface="Consolas" panose="020B0609020204030204" pitchFamily="49" charset="0"/>
              </a:rPr>
              <a:t>b ≠ 0</a:t>
            </a:r>
          </a:p>
          <a:p>
            <a:pPr lvl="1"/>
            <a:r>
              <a:rPr lang="en-US" altLang="zh-CN" sz="2000">
                <a:latin typeface="Consolas" panose="020B0609020204030204" pitchFamily="49" charset="0"/>
                <a:cs typeface="Consolas" panose="020B0609020204030204" pitchFamily="49" charset="0"/>
              </a:rPr>
              <a:t>if a &gt; b</a:t>
            </a:r>
          </a:p>
          <a:p>
            <a:pPr lvl="1"/>
            <a:r>
              <a:rPr lang="en-US" altLang="zh-CN" sz="2000" smtClean="0">
                <a:latin typeface="Consolas" panose="020B0609020204030204" pitchFamily="49" charset="0"/>
                <a:cs typeface="Consolas" panose="020B0609020204030204" pitchFamily="49" charset="0"/>
              </a:rPr>
              <a:t>	a </a:t>
            </a:r>
            <a:r>
              <a:rPr lang="en-US" altLang="zh-CN" sz="2000">
                <a:latin typeface="Consolas" panose="020B0609020204030204" pitchFamily="49" charset="0"/>
                <a:cs typeface="Consolas" panose="020B0609020204030204" pitchFamily="49" charset="0"/>
              </a:rPr>
              <a:t>:= a − b</a:t>
            </a:r>
          </a:p>
          <a:p>
            <a:pPr lvl="1"/>
            <a:r>
              <a:rPr lang="en-US" altLang="zh-CN" sz="2000">
                <a:latin typeface="Consolas" panose="020B0609020204030204" pitchFamily="49" charset="0"/>
                <a:cs typeface="Consolas" panose="020B0609020204030204" pitchFamily="49" charset="0"/>
              </a:rPr>
              <a:t>else</a:t>
            </a:r>
          </a:p>
          <a:p>
            <a:pPr lvl="1"/>
            <a:r>
              <a:rPr lang="en-US" altLang="zh-CN" sz="2000" smtClean="0">
                <a:latin typeface="Consolas" panose="020B0609020204030204" pitchFamily="49" charset="0"/>
                <a:cs typeface="Consolas" panose="020B0609020204030204" pitchFamily="49" charset="0"/>
              </a:rPr>
              <a:t>	b </a:t>
            </a:r>
            <a:r>
              <a:rPr lang="en-US" altLang="zh-CN" sz="2000">
                <a:latin typeface="Consolas" panose="020B0609020204030204" pitchFamily="49" charset="0"/>
                <a:cs typeface="Consolas" panose="020B0609020204030204" pitchFamily="49" charset="0"/>
              </a:rPr>
              <a:t>:= b − </a:t>
            </a:r>
            <a:r>
              <a:rPr lang="en-US" altLang="zh-CN" sz="2000" smtClean="0">
                <a:latin typeface="Consolas" panose="020B0609020204030204" pitchFamily="49" charset="0"/>
                <a:cs typeface="Consolas" panose="020B0609020204030204" pitchFamily="49" charset="0"/>
              </a:rPr>
              <a:t>a</a:t>
            </a:r>
          </a:p>
          <a:p>
            <a:r>
              <a:rPr lang="en-US" altLang="zh-CN" sz="2000" smtClean="0">
                <a:latin typeface="Consolas" panose="020B0609020204030204" pitchFamily="49" charset="0"/>
                <a:cs typeface="Consolas" panose="020B0609020204030204" pitchFamily="49" charset="0"/>
              </a:rPr>
              <a:t>return a</a:t>
            </a:r>
            <a:endParaRPr lang="zh-CN" altLang="en-US" sz="200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633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语法分析</a:t>
            </a:r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678" y="1556729"/>
            <a:ext cx="5543550" cy="460057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5228" y="3518879"/>
            <a:ext cx="1285875" cy="263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194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语法分析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08084" y="1853248"/>
            <a:ext cx="7210983" cy="4195481"/>
          </a:xfrm>
        </p:spPr>
        <p:txBody>
          <a:bodyPr>
            <a:normAutofit/>
          </a:bodyPr>
          <a:lstStyle/>
          <a:p>
            <a:r>
              <a:rPr lang="zh-CN" altLang="en-US" sz="2400" smtClean="0"/>
              <a:t>事实上，语法分析（</a:t>
            </a:r>
            <a:r>
              <a:rPr lang="en-US" altLang="zh-CN" sz="2400"/>
              <a:t>P</a:t>
            </a:r>
            <a:r>
              <a:rPr lang="en-US" altLang="zh-CN" sz="2400" smtClean="0"/>
              <a:t>arsing</a:t>
            </a:r>
            <a:r>
              <a:rPr lang="zh-CN" altLang="en-US" sz="2400" smtClean="0"/>
              <a:t>）技术结合词法分析，可以应用于绝大多数需要分析文本的地方。</a:t>
            </a:r>
            <a:endParaRPr lang="en-US" altLang="zh-CN" sz="2400" smtClean="0"/>
          </a:p>
          <a:p>
            <a:r>
              <a:rPr lang="zh-CN" altLang="en-US" sz="2400" smtClean="0"/>
              <a:t>这些技术会涉及到非常复杂且</a:t>
            </a:r>
            <a:r>
              <a:rPr lang="en-US" altLang="zh-CN" sz="2400" smtClean="0"/>
              <a:t>Dirty</a:t>
            </a:r>
            <a:r>
              <a:rPr lang="zh-CN" altLang="en-US" sz="2400" smtClean="0"/>
              <a:t>的理论，但在实际工作中这些理论并没有什么卵</a:t>
            </a:r>
            <a:r>
              <a:rPr lang="zh-CN" altLang="en-US" sz="2400"/>
              <a:t>用，因为有自动化的</a:t>
            </a:r>
            <a:r>
              <a:rPr lang="zh-CN" altLang="en-US" sz="2400" smtClean="0"/>
              <a:t>工具</a:t>
            </a:r>
            <a:r>
              <a:rPr lang="en-US" altLang="zh-CN" sz="2400" smtClean="0"/>
              <a:t>——Bison</a:t>
            </a:r>
            <a:r>
              <a:rPr lang="zh-CN" altLang="en-US" sz="2400" smtClean="0"/>
              <a:t>来帮</a:t>
            </a:r>
            <a:r>
              <a:rPr lang="zh-CN" altLang="en-US" sz="2400"/>
              <a:t>我们完成这些工作。</a:t>
            </a:r>
          </a:p>
          <a:p>
            <a:r>
              <a:rPr lang="zh-CN" altLang="en-US" sz="2400" smtClean="0"/>
              <a:t>我们以表达式求值为例，来演示一下如何使用</a:t>
            </a:r>
            <a:r>
              <a:rPr lang="en-US" altLang="zh-CN" sz="2400" smtClean="0"/>
              <a:t>Bison</a:t>
            </a:r>
            <a:r>
              <a:rPr lang="zh-CN" altLang="en-US" sz="2400" smtClean="0"/>
              <a:t>生成简单的语法解析器。</a:t>
            </a:r>
            <a:endParaRPr lang="en-US" altLang="zh-CN" sz="2400" smtClean="0"/>
          </a:p>
          <a:p>
            <a:pPr marL="0" indent="0">
              <a:buNone/>
            </a:pPr>
            <a:endParaRPr lang="en-US" altLang="zh-CN" sz="2400"/>
          </a:p>
          <a:p>
            <a:pPr marL="0" indent="0">
              <a:buNone/>
            </a:pPr>
            <a:r>
              <a:rPr lang="zh-CN" altLang="en-US" sz="2400" smtClean="0"/>
              <a:t>目标：解析形如“</a:t>
            </a:r>
            <a:r>
              <a:rPr lang="en-US" altLang="zh-CN" sz="2400" smtClean="0"/>
              <a:t>( 6.+  2 / 3 * 5e2 )/6.5</a:t>
            </a:r>
            <a:r>
              <a:rPr lang="zh-CN" altLang="en-US" sz="2400" smtClean="0"/>
              <a:t>”的表达式</a:t>
            </a:r>
            <a:endParaRPr lang="zh-CN" altLang="en-US" sz="2400"/>
          </a:p>
        </p:txBody>
      </p:sp>
    </p:spTree>
    <p:extLst>
      <p:ext uri="{BB962C8B-B14F-4D97-AF65-F5344CB8AC3E}">
        <p14:creationId xmlns:p14="http://schemas.microsoft.com/office/powerpoint/2010/main" val="3498245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Cool Things</a:t>
            </a:r>
            <a:endParaRPr lang="zh-CN" altLang="en-US"/>
          </a:p>
        </p:txBody>
      </p:sp>
      <p:sp>
        <p:nvSpPr>
          <p:cNvPr id="6" name="内容占位符 2"/>
          <p:cNvSpPr txBox="1">
            <a:spLocks/>
          </p:cNvSpPr>
          <p:nvPr/>
        </p:nvSpPr>
        <p:spPr>
          <a:xfrm>
            <a:off x="998523" y="1581942"/>
            <a:ext cx="6711654" cy="202670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6" indent="-342906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62" indent="-285755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20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27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34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42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49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57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64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zh-CN" altLang="en-US" sz="2400" smtClean="0"/>
              <a:t>数据结构中，</a:t>
            </a:r>
            <a:r>
              <a:rPr lang="zh-CN" altLang="en-US" sz="2400"/>
              <a:t>我们使用双栈算术表达式求</a:t>
            </a:r>
            <a:r>
              <a:rPr lang="zh-CN" altLang="en-US" sz="2400" smtClean="0"/>
              <a:t>值的方法来完成这个任务；</a:t>
            </a:r>
            <a:endParaRPr lang="en-US" altLang="zh-CN" sz="2400" smtClean="0"/>
          </a:p>
          <a:p>
            <a:r>
              <a:rPr lang="zh-CN" altLang="en-US" sz="2400" smtClean="0"/>
              <a:t>但我们同样可以使用</a:t>
            </a:r>
            <a:r>
              <a:rPr lang="en-US" altLang="zh-CN" sz="2400" smtClean="0"/>
              <a:t>Bison</a:t>
            </a:r>
            <a:r>
              <a:rPr lang="zh-CN" altLang="en-US" sz="2400" smtClean="0"/>
              <a:t>来生成一个语法分析器，代码要简洁且通用得多；</a:t>
            </a:r>
            <a:endParaRPr lang="en-US" altLang="zh-CN" sz="2400" smtClean="0"/>
          </a:p>
          <a:p>
            <a:r>
              <a:rPr lang="zh-CN" altLang="en-US" sz="2400" smtClean="0"/>
              <a:t>首先进行词法分析：</a:t>
            </a:r>
            <a:endParaRPr lang="zh-CN" altLang="en-US" sz="240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2239" y="3795052"/>
            <a:ext cx="5362575" cy="226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412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Cool Things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1478605" y="2067258"/>
            <a:ext cx="6264612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smtClean="0"/>
              <a:t>LALR(1)</a:t>
            </a:r>
            <a:r>
              <a:rPr lang="zh-CN" altLang="en-US" sz="2400" smtClean="0"/>
              <a:t>文法：</a:t>
            </a:r>
            <a:endParaRPr lang="en-US" altLang="zh-CN" sz="2400" smtClean="0"/>
          </a:p>
          <a:p>
            <a:endParaRPr lang="en-US" altLang="zh-CN" sz="2400" smtClean="0"/>
          </a:p>
          <a:p>
            <a:r>
              <a:rPr lang="en-US" altLang="zh-CN" sz="2000" smtClean="0">
                <a:latin typeface="Consolas" panose="020B0609020204030204" pitchFamily="49" charset="0"/>
                <a:cs typeface="Consolas" panose="020B0609020204030204" pitchFamily="49" charset="0"/>
              </a:rPr>
              <a:t>statement  ::=	expression</a:t>
            </a:r>
            <a:endParaRPr lang="zh-CN" altLang="zh-CN" sz="200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zh-CN" sz="2000">
                <a:latin typeface="Consolas" panose="020B0609020204030204" pitchFamily="49" charset="0"/>
                <a:cs typeface="Consolas" panose="020B0609020204030204" pitchFamily="49" charset="0"/>
              </a:rPr>
              <a:t>expression </a:t>
            </a:r>
            <a:r>
              <a:rPr lang="en-US" altLang="zh-CN" sz="2000" smtClean="0">
                <a:latin typeface="Consolas" panose="020B0609020204030204" pitchFamily="49" charset="0"/>
                <a:cs typeface="Consolas" panose="020B0609020204030204" pitchFamily="49" charset="0"/>
              </a:rPr>
              <a:t>::=</a:t>
            </a:r>
            <a:r>
              <a:rPr lang="en-US" altLang="zh-CN" sz="2000">
                <a:latin typeface="Consolas" panose="020B0609020204030204" pitchFamily="49" charset="0"/>
                <a:cs typeface="Consolas" panose="020B0609020204030204" pitchFamily="49" charset="0"/>
              </a:rPr>
              <a:t>	expression + expression</a:t>
            </a:r>
            <a:endParaRPr lang="zh-CN" altLang="zh-CN" sz="200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zh-CN" sz="200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altLang="zh-CN" sz="200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altLang="zh-CN" sz="2000" smtClean="0">
                <a:latin typeface="Consolas" panose="020B0609020204030204" pitchFamily="49" charset="0"/>
                <a:cs typeface="Consolas" panose="020B0609020204030204" pitchFamily="49" charset="0"/>
              </a:rPr>
              <a:t>	expression </a:t>
            </a:r>
            <a:r>
              <a:rPr lang="en-US" altLang="zh-CN" sz="2000">
                <a:latin typeface="Consolas" panose="020B0609020204030204" pitchFamily="49" charset="0"/>
                <a:cs typeface="Consolas" panose="020B0609020204030204" pitchFamily="49" charset="0"/>
              </a:rPr>
              <a:t>– expression</a:t>
            </a:r>
            <a:endParaRPr lang="zh-CN" altLang="zh-CN" sz="200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zh-CN" sz="200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altLang="zh-CN" sz="200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altLang="zh-CN" sz="2000" smtClean="0">
                <a:latin typeface="Consolas" panose="020B0609020204030204" pitchFamily="49" charset="0"/>
                <a:cs typeface="Consolas" panose="020B0609020204030204" pitchFamily="49" charset="0"/>
              </a:rPr>
              <a:t>	expression </a:t>
            </a:r>
            <a:r>
              <a:rPr lang="en-US" altLang="zh-CN" sz="2000">
                <a:latin typeface="Consolas" panose="020B0609020204030204" pitchFamily="49" charset="0"/>
                <a:cs typeface="Consolas" panose="020B0609020204030204" pitchFamily="49" charset="0"/>
              </a:rPr>
              <a:t>* expression</a:t>
            </a:r>
            <a:endParaRPr lang="zh-CN" altLang="zh-CN" sz="200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zh-CN" sz="200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altLang="zh-CN" sz="200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altLang="zh-CN" sz="2000" smtClean="0">
                <a:latin typeface="Consolas" panose="020B0609020204030204" pitchFamily="49" charset="0"/>
                <a:cs typeface="Consolas" panose="020B0609020204030204" pitchFamily="49" charset="0"/>
              </a:rPr>
              <a:t>	expression </a:t>
            </a:r>
            <a:r>
              <a:rPr lang="en-US" altLang="zh-CN" sz="2000">
                <a:latin typeface="Consolas" panose="020B0609020204030204" pitchFamily="49" charset="0"/>
                <a:cs typeface="Consolas" panose="020B0609020204030204" pitchFamily="49" charset="0"/>
              </a:rPr>
              <a:t>/ expression</a:t>
            </a:r>
            <a:endParaRPr lang="zh-CN" altLang="zh-CN" sz="200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zh-CN" sz="200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altLang="zh-CN" sz="200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altLang="zh-CN" sz="2000" smtClean="0">
                <a:latin typeface="Consolas" panose="020B0609020204030204" pitchFamily="49" charset="0"/>
                <a:cs typeface="Consolas" panose="020B0609020204030204" pitchFamily="49" charset="0"/>
              </a:rPr>
              <a:t>	- </a:t>
            </a:r>
            <a:r>
              <a:rPr lang="en-US" altLang="zh-CN" sz="2000">
                <a:latin typeface="Consolas" panose="020B0609020204030204" pitchFamily="49" charset="0"/>
                <a:cs typeface="Consolas" panose="020B0609020204030204" pitchFamily="49" charset="0"/>
              </a:rPr>
              <a:t>expression</a:t>
            </a:r>
            <a:endParaRPr lang="zh-CN" altLang="zh-CN" sz="200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zh-CN" sz="200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altLang="zh-CN" sz="200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altLang="zh-CN" sz="2000" smtClean="0">
                <a:latin typeface="Consolas" panose="020B0609020204030204" pitchFamily="49" charset="0"/>
                <a:cs typeface="Consolas" panose="020B0609020204030204" pitchFamily="49" charset="0"/>
              </a:rPr>
              <a:t>	( </a:t>
            </a:r>
            <a:r>
              <a:rPr lang="en-US" altLang="zh-CN" sz="2000">
                <a:latin typeface="Consolas" panose="020B0609020204030204" pitchFamily="49" charset="0"/>
                <a:cs typeface="Consolas" panose="020B0609020204030204" pitchFamily="49" charset="0"/>
              </a:rPr>
              <a:t>expression )</a:t>
            </a:r>
            <a:endParaRPr lang="zh-CN" altLang="zh-CN" sz="200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zh-CN" sz="200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altLang="zh-CN" sz="200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altLang="zh-CN" sz="2000" smtClean="0">
                <a:latin typeface="Consolas" panose="020B0609020204030204" pitchFamily="49" charset="0"/>
                <a:cs typeface="Consolas" panose="020B0609020204030204" pitchFamily="49" charset="0"/>
              </a:rPr>
              <a:t>	Number</a:t>
            </a:r>
            <a:endParaRPr lang="zh-CN" altLang="zh-CN" sz="200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408266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Cool Things</a:t>
            </a:r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644" y="1430006"/>
            <a:ext cx="88011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984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Cool Things</a:t>
            </a:r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7255" y="1695763"/>
            <a:ext cx="6448425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274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编译原理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28436" y="1637289"/>
            <a:ext cx="6837746" cy="4195481"/>
          </a:xfrm>
        </p:spPr>
        <p:txBody>
          <a:bodyPr>
            <a:normAutofit/>
          </a:bodyPr>
          <a:lstStyle/>
          <a:p>
            <a:r>
              <a:rPr lang="zh-CN" altLang="en-US" sz="2400" smtClean="0"/>
              <a:t>自从</a:t>
            </a:r>
            <a:r>
              <a:rPr lang="en-US" altLang="zh-CN" sz="2400" smtClean="0"/>
              <a:t>1957</a:t>
            </a:r>
            <a:r>
              <a:rPr lang="zh-CN" altLang="en-US" sz="2400" smtClean="0"/>
              <a:t>年第一门高级编程语言</a:t>
            </a:r>
            <a:r>
              <a:rPr lang="en-US" altLang="zh-CN" sz="2400" smtClean="0"/>
              <a:t>Fortran</a:t>
            </a:r>
            <a:r>
              <a:rPr lang="zh-CN" altLang="en-US" sz="2400" smtClean="0"/>
              <a:t>诞生以来，编译理论已经过了多年的发展，但构建编译器的流程从当年到现在并未发生太大变化。</a:t>
            </a:r>
            <a:endParaRPr lang="zh-CN" altLang="en-US" sz="240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34014" y="3037819"/>
            <a:ext cx="5250228" cy="3207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8673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语义分析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18135" y="1853248"/>
            <a:ext cx="6711654" cy="4195481"/>
          </a:xfrm>
        </p:spPr>
        <p:txBody>
          <a:bodyPr>
            <a:normAutofit/>
          </a:bodyPr>
          <a:lstStyle/>
          <a:p>
            <a:r>
              <a:rPr lang="zh-CN" altLang="en-US" sz="2400" smtClean="0"/>
              <a:t>语义分析</a:t>
            </a:r>
            <a:r>
              <a:rPr lang="zh-CN" altLang="en-US" sz="2400"/>
              <a:t>的任务是对结构上正确的源程序进行上下文有关性质的审查</a:t>
            </a:r>
            <a:r>
              <a:rPr lang="zh-CN" altLang="en-US" sz="2400" smtClean="0"/>
              <a:t>，即进行</a:t>
            </a:r>
            <a:r>
              <a:rPr lang="zh-CN" altLang="en-US" sz="2400"/>
              <a:t>类型审查</a:t>
            </a:r>
            <a:r>
              <a:rPr lang="zh-CN" altLang="en-US" sz="2400" smtClean="0"/>
              <a:t>。</a:t>
            </a:r>
            <a:endParaRPr lang="en-US" altLang="zh-CN" sz="2400" smtClean="0"/>
          </a:p>
          <a:p>
            <a:r>
              <a:rPr lang="zh-CN" altLang="en-US" sz="2400" smtClean="0"/>
              <a:t>简而言之，它需要尽可能地推导出所有变量的类型，并检查类的继承关系、重复定义等等。</a:t>
            </a:r>
            <a:endParaRPr lang="en-US" altLang="zh-CN" sz="2400"/>
          </a:p>
          <a:p>
            <a:r>
              <a:rPr lang="zh-CN" altLang="en-US" sz="2400" smtClean="0"/>
              <a:t>编译器后端的优化已经被研究了几十年，可以说非常成熟了，</a:t>
            </a:r>
            <a:r>
              <a:rPr lang="en-US" altLang="zh-CN" sz="2400" smtClean="0"/>
              <a:t>PHP</a:t>
            </a:r>
            <a:r>
              <a:rPr lang="zh-CN" altLang="en-US" sz="2400" smtClean="0"/>
              <a:t>性能差的主要因素就是因为它是动态语言，类型推导的效果很差。</a:t>
            </a:r>
            <a:endParaRPr lang="en-US" altLang="zh-CN" sz="2400" smtClean="0"/>
          </a:p>
          <a:p>
            <a:r>
              <a:rPr lang="zh-CN" altLang="en-US" sz="2400" smtClean="0"/>
              <a:t>这一点将在后面进行深入探讨，我们首先分析，类型推导是怎么进行的。</a:t>
            </a:r>
            <a:endParaRPr lang="en-US" altLang="zh-CN" sz="2400" smtClean="0"/>
          </a:p>
        </p:txBody>
      </p:sp>
    </p:spTree>
    <p:extLst>
      <p:ext uri="{BB962C8B-B14F-4D97-AF65-F5344CB8AC3E}">
        <p14:creationId xmlns:p14="http://schemas.microsoft.com/office/powerpoint/2010/main" val="2616693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语义分析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71306" y="1234528"/>
            <a:ext cx="6711654" cy="1886726"/>
          </a:xfrm>
        </p:spPr>
        <p:txBody>
          <a:bodyPr>
            <a:normAutofit/>
          </a:bodyPr>
          <a:lstStyle/>
          <a:p>
            <a:r>
              <a:rPr lang="zh-CN" altLang="en-US" sz="2400" smtClean="0"/>
              <a:t>类型推导与检查，本质上是一个沿着</a:t>
            </a:r>
            <a:r>
              <a:rPr lang="en-US" altLang="zh-CN" sz="2400" smtClean="0"/>
              <a:t>AST</a:t>
            </a:r>
            <a:r>
              <a:rPr lang="zh-CN" altLang="en-US" sz="2400" smtClean="0"/>
              <a:t>自顶向下进行深度优先遍历的过程。</a:t>
            </a:r>
            <a:endParaRPr lang="en-US" altLang="zh-CN" sz="2400" smtClean="0"/>
          </a:p>
          <a:p>
            <a:r>
              <a:rPr lang="zh-CN" altLang="en-US" sz="2400" smtClean="0"/>
              <a:t>此处以静态类型的语言为例：</a:t>
            </a:r>
            <a:endParaRPr lang="en-US" altLang="zh-CN" sz="2400" smtClean="0"/>
          </a:p>
          <a:p>
            <a:pPr marL="0" indent="0" algn="ctr">
              <a:buNone/>
            </a:pPr>
            <a:r>
              <a:rPr lang="en-US" altLang="zh-CN" sz="2400" err="1" smtClean="0">
                <a:latin typeface="Consolas" panose="020B0609020204030204" pitchFamily="49" charset="0"/>
                <a:cs typeface="Consolas" panose="020B0609020204030204" pitchFamily="49" charset="0"/>
              </a:rPr>
              <a:t>myVariable</a:t>
            </a:r>
            <a:r>
              <a:rPr lang="en-US" altLang="zh-CN" sz="2400" smtClean="0">
                <a:latin typeface="Consolas" panose="020B0609020204030204" pitchFamily="49" charset="0"/>
                <a:cs typeface="Consolas" panose="020B0609020204030204" pitchFamily="49" charset="0"/>
              </a:rPr>
              <a:t>: </a:t>
            </a:r>
            <a:r>
              <a:rPr lang="en-US" altLang="zh-CN" sz="2400" err="1" smtClean="0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altLang="zh-CN" sz="240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zh-CN" sz="2400">
                <a:latin typeface="Consolas" panose="020B0609020204030204" pitchFamily="49" charset="0"/>
                <a:cs typeface="Consolas" panose="020B0609020204030204" pitchFamily="49" charset="0"/>
              </a:rPr>
              <a:t>= </a:t>
            </a:r>
            <a:r>
              <a:rPr lang="en-US" altLang="zh-CN" sz="2400" smtClean="0">
                <a:latin typeface="Consolas" panose="020B0609020204030204" pitchFamily="49" charset="0"/>
                <a:cs typeface="Consolas" panose="020B0609020204030204" pitchFamily="49" charset="0"/>
              </a:rPr>
              <a:t>3*5*x</a:t>
            </a:r>
            <a:endParaRPr lang="zh-CN" altLang="en-US" sz="240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pic>
        <p:nvPicPr>
          <p:cNvPr id="2050" name="Picture 2" descr="https://michaellarouche.files.wordpress.com/2011/12/abstract_syntax_tre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106" y="3181547"/>
            <a:ext cx="6150984" cy="3209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916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语义分析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28433" y="1386327"/>
            <a:ext cx="7250439" cy="690275"/>
          </a:xfrm>
        </p:spPr>
        <p:txBody>
          <a:bodyPr>
            <a:normAutofit/>
          </a:bodyPr>
          <a:lstStyle/>
          <a:p>
            <a:r>
              <a:rPr lang="zh-CN" altLang="en-US" sz="2400" smtClean="0"/>
              <a:t>那么类型信息是如何提升程序运行速度的：</a:t>
            </a:r>
            <a:endParaRPr lang="en-US" altLang="zh-CN" sz="2400" smtClean="0"/>
          </a:p>
          <a:p>
            <a:endParaRPr lang="zh-CN" altLang="en-US" sz="2400"/>
          </a:p>
        </p:txBody>
      </p:sp>
      <p:pic>
        <p:nvPicPr>
          <p:cNvPr id="3080" name="Picture 8" descr="http://blog.mozilla.org/hacks/files/2009/07/complexity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501" y="2056506"/>
            <a:ext cx="5876275" cy="4362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411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Cool Things</a:t>
            </a:r>
            <a:endParaRPr lang="zh-CN" altLang="en-US"/>
          </a:p>
        </p:txBody>
      </p:sp>
      <p:sp>
        <p:nvSpPr>
          <p:cNvPr id="6" name="内容占位符 2"/>
          <p:cNvSpPr txBox="1">
            <a:spLocks/>
          </p:cNvSpPr>
          <p:nvPr/>
        </p:nvSpPr>
        <p:spPr>
          <a:xfrm>
            <a:off x="969339" y="2135350"/>
            <a:ext cx="6666873" cy="41487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6" indent="-342906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62" indent="-285755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20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27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34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42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49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57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64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zh-CN" altLang="en-US" sz="2400" smtClean="0"/>
              <a:t>由于动态语言的灵活性，我们可以通过操作</a:t>
            </a:r>
            <a:r>
              <a:rPr lang="en-US" altLang="zh-CN" sz="2400" smtClean="0"/>
              <a:t>AST</a:t>
            </a:r>
            <a:r>
              <a:rPr lang="zh-CN" altLang="en-US" sz="2400" smtClean="0"/>
              <a:t>实现一些“奇葩”的功能。</a:t>
            </a:r>
            <a:endParaRPr lang="en-US" altLang="zh-CN" sz="2400" smtClean="0"/>
          </a:p>
          <a:p>
            <a:r>
              <a:rPr lang="zh-CN" altLang="en-US" sz="2400" smtClean="0"/>
              <a:t>比如这个</a:t>
            </a:r>
            <a:r>
              <a:rPr lang="en-US" altLang="zh-CN" sz="2400" smtClean="0">
                <a:hlinkClick r:id="rId3"/>
              </a:rPr>
              <a:t>fuckit.py</a:t>
            </a:r>
            <a:r>
              <a:rPr lang="zh-CN" altLang="en-US" sz="2400" smtClean="0"/>
              <a:t>：</a:t>
            </a:r>
            <a:endParaRPr lang="en-US" altLang="zh-CN" sz="2400" smtClean="0"/>
          </a:p>
          <a:p>
            <a:r>
              <a:rPr lang="zh-CN" altLang="en-US" sz="2400" smtClean="0"/>
              <a:t>这个模块的大致作用是可以作为函数、类、控制流的</a:t>
            </a:r>
            <a:r>
              <a:rPr lang="en-US" altLang="zh-CN" sz="2400" smtClean="0"/>
              <a:t>decorator</a:t>
            </a:r>
            <a:r>
              <a:rPr lang="zh-CN" altLang="en-US" sz="2400" smtClean="0"/>
              <a:t>，或者用来导入</a:t>
            </a:r>
            <a:r>
              <a:rPr lang="en-US" altLang="zh-CN" sz="2400" smtClean="0"/>
              <a:t>module</a:t>
            </a:r>
            <a:r>
              <a:rPr lang="zh-CN" altLang="en-US" sz="2400" smtClean="0"/>
              <a:t>，强行消除所有的异常、报错等等。</a:t>
            </a:r>
            <a:endParaRPr lang="en-US" altLang="zh-CN" sz="2400" smtClean="0"/>
          </a:p>
          <a:p>
            <a:r>
              <a:rPr lang="zh-CN" altLang="en-US" sz="2400" smtClean="0"/>
              <a:t>下面来演示一下它实现了什么效果。</a:t>
            </a:r>
            <a:endParaRPr lang="en-US" altLang="zh-CN" sz="2400" smtClean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6142" y="3012746"/>
            <a:ext cx="3886200" cy="42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428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Cool Things</a:t>
            </a:r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757" y="3584540"/>
            <a:ext cx="4676775" cy="291465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3084" y="2580667"/>
            <a:ext cx="4105275" cy="319087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6629" y="1366995"/>
            <a:ext cx="3850329" cy="2066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763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Cool Things</a:t>
            </a: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408" y="1480816"/>
            <a:ext cx="6615498" cy="4858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125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792422"/>
          </a:xfrm>
        </p:spPr>
        <p:txBody>
          <a:bodyPr/>
          <a:lstStyle/>
          <a:p>
            <a:r>
              <a:rPr lang="en-US" altLang="zh-CN" smtClean="0"/>
              <a:t>PHP</a:t>
            </a:r>
            <a:r>
              <a:rPr lang="zh-CN" altLang="en-US" smtClean="0"/>
              <a:t>的性能瓶颈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28436" y="1556813"/>
            <a:ext cx="6711654" cy="515177"/>
          </a:xfrm>
        </p:spPr>
        <p:txBody>
          <a:bodyPr>
            <a:normAutofit/>
          </a:bodyPr>
          <a:lstStyle/>
          <a:p>
            <a:r>
              <a:rPr lang="zh-CN" altLang="en-US" sz="2400" smtClean="0"/>
              <a:t>动态类型</a:t>
            </a:r>
            <a:endParaRPr lang="en-US" altLang="zh-CN" sz="2400" smtClean="0"/>
          </a:p>
          <a:p>
            <a:pPr marL="0" indent="0">
              <a:buNone/>
            </a:pPr>
            <a:endParaRPr lang="zh-CN" altLang="en-US" sz="24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6648" y="2176056"/>
            <a:ext cx="4752975" cy="1552575"/>
          </a:xfrm>
          <a:prstGeom prst="rect">
            <a:avLst/>
          </a:prstGeom>
        </p:spPr>
      </p:pic>
      <p:sp>
        <p:nvSpPr>
          <p:cNvPr id="5" name="内容占位符 2"/>
          <p:cNvSpPr txBox="1">
            <a:spLocks/>
          </p:cNvSpPr>
          <p:nvPr/>
        </p:nvSpPr>
        <p:spPr>
          <a:xfrm>
            <a:off x="828436" y="4034123"/>
            <a:ext cx="6711654" cy="5151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6" indent="-342906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62" indent="-285755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20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27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34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42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49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57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64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zh-CN" altLang="en-US" sz="2400" smtClean="0"/>
              <a:t>动态绑定</a:t>
            </a:r>
            <a:endParaRPr lang="en-US" altLang="zh-CN" sz="2400" smtClean="0"/>
          </a:p>
          <a:p>
            <a:pPr marL="0" indent="0">
              <a:buFont typeface="Wingdings 3" charset="2"/>
              <a:buNone/>
            </a:pPr>
            <a:endParaRPr lang="zh-CN" altLang="en-US" sz="240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4012" y="4697141"/>
            <a:ext cx="4676775" cy="170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662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792422"/>
          </a:xfrm>
        </p:spPr>
        <p:txBody>
          <a:bodyPr/>
          <a:lstStyle/>
          <a:p>
            <a:r>
              <a:rPr lang="en-US" altLang="zh-CN" smtClean="0"/>
              <a:t>PHP</a:t>
            </a:r>
            <a:r>
              <a:rPr lang="zh-CN" altLang="en-US" smtClean="0"/>
              <a:t>的性能瓶颈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28436" y="1478990"/>
            <a:ext cx="6711654" cy="515177"/>
          </a:xfrm>
        </p:spPr>
        <p:txBody>
          <a:bodyPr>
            <a:normAutofit/>
          </a:bodyPr>
          <a:lstStyle/>
          <a:p>
            <a:r>
              <a:rPr lang="zh-CN" altLang="en-US" sz="2400" smtClean="0"/>
              <a:t>动态名称创建</a:t>
            </a:r>
            <a:r>
              <a:rPr lang="en-US" altLang="zh-CN" sz="2400" smtClean="0"/>
              <a:t>/</a:t>
            </a:r>
            <a:r>
              <a:rPr lang="zh-CN" altLang="en-US" sz="2400" smtClean="0"/>
              <a:t>引用</a:t>
            </a:r>
            <a:r>
              <a:rPr lang="en-US" altLang="zh-CN" sz="2400" smtClean="0"/>
              <a:t>/</a:t>
            </a:r>
            <a:r>
              <a:rPr lang="zh-CN" altLang="en-US" sz="2400" smtClean="0"/>
              <a:t>查询</a:t>
            </a:r>
            <a:endParaRPr lang="zh-CN" altLang="en-US" sz="2400"/>
          </a:p>
        </p:txBody>
      </p:sp>
      <p:sp>
        <p:nvSpPr>
          <p:cNvPr id="5" name="内容占位符 2"/>
          <p:cNvSpPr txBox="1">
            <a:spLocks/>
          </p:cNvSpPr>
          <p:nvPr/>
        </p:nvSpPr>
        <p:spPr>
          <a:xfrm>
            <a:off x="828436" y="3956300"/>
            <a:ext cx="6711654" cy="5151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6" indent="-342906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62" indent="-285755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20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27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34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42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49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57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64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zh-CN" altLang="en-US" sz="2400" smtClean="0"/>
              <a:t>动态成员变量</a:t>
            </a:r>
            <a:endParaRPr lang="en-US" altLang="zh-CN" sz="2400" smtClean="0"/>
          </a:p>
          <a:p>
            <a:pPr marL="0" indent="0">
              <a:buFont typeface="Wingdings 3" charset="2"/>
              <a:buNone/>
            </a:pPr>
            <a:endParaRPr lang="zh-CN" altLang="en-US" sz="240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2538" y="2059192"/>
            <a:ext cx="2419350" cy="188595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2661" y="4573315"/>
            <a:ext cx="3419475" cy="195262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84263" y="2133761"/>
            <a:ext cx="35814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577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792422"/>
          </a:xfrm>
        </p:spPr>
        <p:txBody>
          <a:bodyPr/>
          <a:lstStyle/>
          <a:p>
            <a:r>
              <a:rPr lang="en-US" altLang="zh-CN" smtClean="0"/>
              <a:t>PHP</a:t>
            </a:r>
            <a:r>
              <a:rPr lang="zh-CN" altLang="en-US" smtClean="0"/>
              <a:t>的性能瓶颈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84079" y="2325296"/>
            <a:ext cx="6711654" cy="1497674"/>
          </a:xfrm>
        </p:spPr>
        <p:txBody>
          <a:bodyPr>
            <a:normAutofit/>
          </a:bodyPr>
          <a:lstStyle/>
          <a:p>
            <a:r>
              <a:rPr lang="zh-CN" altLang="en-US" sz="2400" smtClean="0"/>
              <a:t>以及最可怕的万恶之源</a:t>
            </a:r>
            <a:r>
              <a:rPr lang="en-US" altLang="zh-CN" sz="2400" smtClean="0"/>
              <a:t>——</a:t>
            </a:r>
            <a:r>
              <a:rPr lang="en-US" altLang="zh-CN" sz="3200" b="1"/>
              <a:t>eval()</a:t>
            </a:r>
          </a:p>
          <a:p>
            <a:r>
              <a:rPr lang="zh-CN" altLang="en-US" sz="2400" smtClean="0"/>
              <a:t>它使得整个程序的运行时状态更加无法确定</a:t>
            </a:r>
            <a:endParaRPr lang="en-US" altLang="zh-CN" sz="2400" smtClean="0"/>
          </a:p>
          <a:p>
            <a:pPr marL="0" indent="0">
              <a:buNone/>
            </a:pPr>
            <a:endParaRPr lang="zh-CN" altLang="en-US" sz="2400"/>
          </a:p>
        </p:txBody>
      </p:sp>
      <p:sp>
        <p:nvSpPr>
          <p:cNvPr id="4" name="文本框 3"/>
          <p:cNvSpPr txBox="1"/>
          <p:nvPr/>
        </p:nvSpPr>
        <p:spPr>
          <a:xfrm>
            <a:off x="672793" y="4475110"/>
            <a:ext cx="75713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smtClean="0">
                <a:solidFill>
                  <a:srgbClr val="92D050"/>
                </a:solidFill>
              </a:rPr>
              <a:t>动态语言一时爽，类型推导火葬场！</a:t>
            </a:r>
            <a:endParaRPr lang="zh-CN" altLang="en-US" sz="360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225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792422"/>
          </a:xfrm>
        </p:spPr>
        <p:txBody>
          <a:bodyPr/>
          <a:lstStyle/>
          <a:p>
            <a:r>
              <a:rPr lang="en-US" altLang="zh-CN" smtClean="0"/>
              <a:t>Zend</a:t>
            </a:r>
            <a:r>
              <a:rPr lang="zh-CN" altLang="en-US" smtClean="0"/>
              <a:t>的缺陷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84078" y="1994554"/>
            <a:ext cx="6556012" cy="3871223"/>
          </a:xfrm>
        </p:spPr>
        <p:txBody>
          <a:bodyPr>
            <a:normAutofit/>
          </a:bodyPr>
          <a:lstStyle/>
          <a:p>
            <a:r>
              <a:rPr lang="zh-CN" altLang="en-US" sz="2400" smtClean="0"/>
              <a:t>动态装载</a:t>
            </a:r>
            <a:endParaRPr lang="en-US" altLang="zh-CN" sz="2400" smtClean="0"/>
          </a:p>
          <a:p>
            <a:pPr marL="0" indent="457200">
              <a:buNone/>
            </a:pPr>
            <a:r>
              <a:rPr lang="zh-CN" altLang="en-US" smtClean="0"/>
              <a:t>只有当文件被</a:t>
            </a:r>
            <a:r>
              <a:rPr lang="en-US" altLang="zh-CN" smtClean="0"/>
              <a:t>include</a:t>
            </a:r>
            <a:r>
              <a:rPr lang="zh-CN" altLang="en-US" smtClean="0"/>
              <a:t>时，</a:t>
            </a:r>
            <a:r>
              <a:rPr lang="en-US" altLang="zh-CN" smtClean="0"/>
              <a:t>Zend</a:t>
            </a:r>
            <a:r>
              <a:rPr lang="zh-CN" altLang="en-US" smtClean="0"/>
              <a:t>才会将其中的组件（函数、类、变量、常量）载入各个运行时“查找表”</a:t>
            </a:r>
            <a:endParaRPr lang="en-US" altLang="zh-CN" smtClean="0"/>
          </a:p>
          <a:p>
            <a:r>
              <a:rPr lang="zh-CN" altLang="en-US" sz="2400" smtClean="0"/>
              <a:t>动态查找</a:t>
            </a:r>
            <a:endParaRPr lang="en-US" altLang="zh-CN" sz="2400" smtClean="0"/>
          </a:p>
          <a:p>
            <a:pPr marL="0" indent="457200">
              <a:buNone/>
            </a:pPr>
            <a:r>
              <a:rPr lang="zh-CN" altLang="en-US" smtClean="0"/>
              <a:t>程序运行过程中的</a:t>
            </a:r>
            <a:r>
              <a:rPr lang="zh-CN" altLang="en-US" b="1" smtClean="0"/>
              <a:t>所有</a:t>
            </a:r>
            <a:r>
              <a:rPr lang="zh-CN" altLang="en-US" smtClean="0"/>
              <a:t>标识符都被放到运行时“查找表”中进行增加、修改、删除，带来巨大的额外开销</a:t>
            </a:r>
            <a:endParaRPr lang="en-US" altLang="zh-CN" smtClean="0"/>
          </a:p>
          <a:p>
            <a:r>
              <a:rPr lang="zh-CN" altLang="en-US" sz="2400" smtClean="0"/>
              <a:t>动态类型</a:t>
            </a:r>
            <a:endParaRPr lang="en-US" altLang="zh-CN" sz="2400" smtClean="0"/>
          </a:p>
          <a:p>
            <a:pPr marL="0" indent="457200">
              <a:buNone/>
            </a:pPr>
            <a:r>
              <a:rPr lang="zh-CN" altLang="en-US" smtClean="0"/>
              <a:t>在执行操作时，</a:t>
            </a:r>
            <a:r>
              <a:rPr lang="en-US" altLang="zh-CN" smtClean="0"/>
              <a:t>Zend</a:t>
            </a:r>
            <a:r>
              <a:rPr lang="zh-CN" altLang="en-US" smtClean="0"/>
              <a:t>会“无脑”地做类型</a:t>
            </a:r>
            <a:r>
              <a:rPr lang="zh-CN" altLang="en-US" smtClean="0"/>
              <a:t>检查，因为它没有做类型推导的能力，也就无法充分利用</a:t>
            </a:r>
            <a:r>
              <a:rPr lang="en-US" altLang="zh-CN" smtClean="0"/>
              <a:t>CPU</a:t>
            </a:r>
            <a:r>
              <a:rPr lang="zh-CN" altLang="en-US" smtClean="0"/>
              <a:t>指令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32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词法分析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28436" y="1853248"/>
            <a:ext cx="6711654" cy="4195481"/>
          </a:xfrm>
        </p:spPr>
        <p:txBody>
          <a:bodyPr>
            <a:normAutofit/>
          </a:bodyPr>
          <a:lstStyle/>
          <a:p>
            <a:r>
              <a:rPr lang="zh-CN" altLang="en-US" sz="2400" smtClean="0"/>
              <a:t>这一阶段所进行的工作：将源代码字符串转换为</a:t>
            </a:r>
            <a:r>
              <a:rPr lang="en-US" altLang="zh-CN" sz="2400" smtClean="0"/>
              <a:t>token</a:t>
            </a:r>
            <a:r>
              <a:rPr lang="zh-CN" altLang="en-US" sz="2400" smtClean="0"/>
              <a:t>流</a:t>
            </a:r>
            <a:endParaRPr lang="en-US" altLang="zh-CN" sz="2400" smtClean="0"/>
          </a:p>
          <a:p>
            <a:r>
              <a:rPr lang="zh-CN" altLang="en-US" sz="2400" smtClean="0"/>
              <a:t>所利用的模型：有限状态自动机</a:t>
            </a:r>
            <a:r>
              <a:rPr lang="en-US" altLang="zh-CN" sz="2400" smtClean="0"/>
              <a:t>(NFA</a:t>
            </a:r>
            <a:r>
              <a:rPr lang="zh-CN" altLang="en-US" sz="2400" smtClean="0"/>
              <a:t>、</a:t>
            </a:r>
            <a:r>
              <a:rPr lang="en-US" altLang="zh-CN" sz="2400" smtClean="0"/>
              <a:t>DFA)</a:t>
            </a:r>
          </a:p>
          <a:p>
            <a:r>
              <a:rPr lang="zh-CN" altLang="en-US" sz="2400" smtClean="0"/>
              <a:t>本质上就是</a:t>
            </a:r>
            <a:r>
              <a:rPr lang="zh-CN" altLang="en-US" sz="2400"/>
              <a:t>使用正则表达式匹配出源代码中所包含</a:t>
            </a:r>
            <a:r>
              <a:rPr lang="zh-CN" altLang="en-US" sz="2400" smtClean="0"/>
              <a:t>的有特定含义的单词符号，即</a:t>
            </a:r>
            <a:r>
              <a:rPr lang="en-US" altLang="zh-CN" sz="2400" smtClean="0"/>
              <a:t>token</a:t>
            </a:r>
          </a:p>
          <a:p>
            <a:r>
              <a:rPr lang="zh-CN" altLang="en-US" sz="2400" smtClean="0"/>
              <a:t>那么首先，为什么要做词法分析？</a:t>
            </a:r>
            <a:endParaRPr lang="zh-CN" altLang="en-US" sz="2400"/>
          </a:p>
        </p:txBody>
      </p:sp>
      <p:sp>
        <p:nvSpPr>
          <p:cNvPr id="4" name="内容占位符 2"/>
          <p:cNvSpPr txBox="1">
            <a:spLocks/>
          </p:cNvSpPr>
          <p:nvPr/>
        </p:nvSpPr>
        <p:spPr>
          <a:xfrm>
            <a:off x="959790" y="5031564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6" indent="-342906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62" indent="-285755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20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27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34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42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49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57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64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None/>
            </a:pPr>
            <a:r>
              <a:rPr lang="en-US" altLang="zh-CN" sz="2400" smtClean="0"/>
              <a:t>NFA</a:t>
            </a:r>
            <a:r>
              <a:rPr lang="zh-CN" altLang="en-US" sz="2400" smtClean="0"/>
              <a:t>：非确定性有限状态自动机</a:t>
            </a:r>
            <a:endParaRPr lang="en-US" altLang="zh-CN" sz="2400" smtClean="0"/>
          </a:p>
          <a:p>
            <a:pPr marL="0" indent="0">
              <a:buNone/>
            </a:pPr>
            <a:r>
              <a:rPr lang="en-US" altLang="zh-CN" sz="2400" smtClean="0"/>
              <a:t>DFA</a:t>
            </a:r>
            <a:r>
              <a:rPr lang="zh-CN" altLang="en-US" sz="2400" smtClean="0"/>
              <a:t>：确定性</a:t>
            </a:r>
            <a:r>
              <a:rPr lang="zh-CN" altLang="en-US" sz="2400"/>
              <a:t>有限状态自动机</a:t>
            </a:r>
          </a:p>
          <a:p>
            <a:pPr marL="0" indent="0">
              <a:buNone/>
            </a:pPr>
            <a:endParaRPr lang="zh-CN" altLang="en-US" sz="2400"/>
          </a:p>
        </p:txBody>
      </p:sp>
    </p:spTree>
    <p:extLst>
      <p:ext uri="{BB962C8B-B14F-4D97-AF65-F5344CB8AC3E}">
        <p14:creationId xmlns:p14="http://schemas.microsoft.com/office/powerpoint/2010/main" val="201060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792422"/>
          </a:xfrm>
        </p:spPr>
        <p:txBody>
          <a:bodyPr/>
          <a:lstStyle/>
          <a:p>
            <a:r>
              <a:rPr lang="en-US" altLang="zh-CN" smtClean="0"/>
              <a:t>HipHop</a:t>
            </a:r>
            <a:r>
              <a:rPr lang="zh-CN" altLang="en-US" smtClean="0"/>
              <a:t>优化</a:t>
            </a:r>
            <a:r>
              <a:rPr lang="zh-CN" altLang="en-US" smtClean="0"/>
              <a:t>手段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28435" y="1965371"/>
            <a:ext cx="6807777" cy="3696127"/>
          </a:xfrm>
        </p:spPr>
        <p:txBody>
          <a:bodyPr>
            <a:normAutofit/>
          </a:bodyPr>
          <a:lstStyle/>
          <a:p>
            <a:r>
              <a:rPr lang="zh-CN" altLang="en-US" sz="2400" smtClean="0"/>
              <a:t>对于</a:t>
            </a:r>
            <a:r>
              <a:rPr lang="en-US" altLang="zh-CN" sz="2400" smtClean="0"/>
              <a:t>Zend</a:t>
            </a:r>
            <a:r>
              <a:rPr lang="zh-CN" altLang="en-US" sz="2400" smtClean="0"/>
              <a:t>的动态装载，由于把</a:t>
            </a:r>
            <a:r>
              <a:rPr lang="en-US" altLang="zh-CN" sz="2400" smtClean="0"/>
              <a:t>PHP</a:t>
            </a:r>
            <a:r>
              <a:rPr lang="zh-CN" altLang="en-US" sz="2400" smtClean="0"/>
              <a:t>都转换成了</a:t>
            </a:r>
            <a:r>
              <a:rPr lang="en-US" altLang="zh-CN" sz="2400" smtClean="0"/>
              <a:t>C</a:t>
            </a:r>
            <a:r>
              <a:rPr lang="zh-CN" altLang="en-US" sz="2400" smtClean="0"/>
              <a:t>＋＋并编译、链接，所以自然没有这项开销。但如果非要用动态特性的话也没办法</a:t>
            </a:r>
            <a:r>
              <a:rPr lang="en-US" altLang="zh-CN" sz="2400" smtClean="0"/>
              <a:t>……</a:t>
            </a:r>
          </a:p>
          <a:p>
            <a:r>
              <a:rPr lang="zh-CN" altLang="en-US" sz="2400" smtClean="0"/>
              <a:t>静态编译手段可以直接消除从符号表中查找标识符所带来的开销，但这仅仅对能够静态分析的标识符有效。</a:t>
            </a:r>
            <a:endParaRPr lang="en-US" altLang="zh-CN" sz="2400" smtClean="0"/>
          </a:p>
          <a:p>
            <a:r>
              <a:rPr lang="zh-CN" altLang="en-US" sz="2400" smtClean="0"/>
              <a:t>尽可能做类型推导，生成具有针对性的代码。不过推导不了的也没办法，只能做类型检查，开销会变大。</a:t>
            </a:r>
            <a:endParaRPr lang="zh-CN" altLang="en-US" sz="2400"/>
          </a:p>
        </p:txBody>
      </p:sp>
    </p:spTree>
    <p:extLst>
      <p:ext uri="{BB962C8B-B14F-4D97-AF65-F5344CB8AC3E}">
        <p14:creationId xmlns:p14="http://schemas.microsoft.com/office/powerpoint/2010/main" val="1896356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792422"/>
          </a:xfrm>
        </p:spPr>
        <p:txBody>
          <a:bodyPr/>
          <a:lstStyle/>
          <a:p>
            <a:r>
              <a:rPr lang="en-US" altLang="zh-CN" smtClean="0"/>
              <a:t>HHVM</a:t>
            </a:r>
            <a:r>
              <a:rPr lang="zh-CN" altLang="en-US" smtClean="0"/>
              <a:t>优化手段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47891" y="1410895"/>
            <a:ext cx="6836960" cy="5106637"/>
          </a:xfrm>
        </p:spPr>
        <p:txBody>
          <a:bodyPr>
            <a:normAutofit/>
          </a:bodyPr>
          <a:lstStyle/>
          <a:p>
            <a:r>
              <a:rPr lang="zh-CN" altLang="en-US" sz="2400" smtClean="0"/>
              <a:t>从名字上就能看出，</a:t>
            </a:r>
            <a:r>
              <a:rPr lang="en-US" altLang="zh-CN" sz="2400" smtClean="0"/>
              <a:t>HHVM</a:t>
            </a:r>
            <a:r>
              <a:rPr lang="zh-CN" altLang="en-US" sz="2400" smtClean="0"/>
              <a:t>是</a:t>
            </a:r>
            <a:r>
              <a:rPr lang="en-US" altLang="zh-CN" sz="2400" smtClean="0"/>
              <a:t>JIT</a:t>
            </a:r>
            <a:r>
              <a:rPr lang="zh-CN" altLang="en-US" sz="2400" smtClean="0"/>
              <a:t>版的</a:t>
            </a:r>
            <a:r>
              <a:rPr lang="en-US" altLang="zh-CN" sz="2400" smtClean="0"/>
              <a:t>HipHop</a:t>
            </a:r>
          </a:p>
          <a:p>
            <a:r>
              <a:rPr lang="zh-CN" altLang="en-US" sz="2400" smtClean="0"/>
              <a:t>它最大的改进是引入了</a:t>
            </a:r>
            <a:r>
              <a:rPr lang="en-US" altLang="zh-CN" sz="2400" smtClean="0"/>
              <a:t>Tracelet</a:t>
            </a:r>
            <a:r>
              <a:rPr lang="zh-CN" altLang="en-US" sz="2400" smtClean="0"/>
              <a:t>的概念</a:t>
            </a:r>
            <a:endParaRPr lang="en-US" altLang="zh-CN" sz="2400"/>
          </a:p>
          <a:p>
            <a:pPr marL="0" indent="0" algn="ctr">
              <a:buNone/>
            </a:pPr>
            <a:r>
              <a:rPr lang="en-US" altLang="zh-CN" sz="2400" smtClean="0"/>
              <a:t>——</a:t>
            </a:r>
            <a:r>
              <a:rPr lang="zh-CN" altLang="en-US" smtClean="0"/>
              <a:t>本质上拆分成单入口、多出口的代码</a:t>
            </a:r>
            <a:endParaRPr lang="en-US" altLang="zh-CN" smtClean="0"/>
          </a:p>
          <a:p>
            <a:r>
              <a:rPr lang="zh-CN" altLang="en-US" sz="2400" smtClean="0"/>
              <a:t>用于处理</a:t>
            </a:r>
            <a:r>
              <a:rPr lang="en-US" altLang="zh-CN" sz="2400" smtClean="0"/>
              <a:t>latent types</a:t>
            </a:r>
          </a:p>
          <a:p>
            <a:pPr marL="0" indent="0" algn="ctr">
              <a:buNone/>
            </a:pPr>
            <a:r>
              <a:rPr lang="en-US" altLang="zh-CN" sz="2400" smtClean="0"/>
              <a:t>——</a:t>
            </a:r>
            <a:r>
              <a:rPr lang="zh-CN" altLang="en-US" smtClean="0"/>
              <a:t>对于不可推导的类型，它的可能性也是有限的</a:t>
            </a:r>
            <a:endParaRPr lang="en-US" altLang="zh-CN" sz="2400" smtClean="0"/>
          </a:p>
          <a:p>
            <a:r>
              <a:rPr lang="zh-CN" altLang="en-US" sz="2400" smtClean="0"/>
              <a:t>因此</a:t>
            </a:r>
            <a:r>
              <a:rPr lang="en-US" altLang="zh-CN" sz="2400" smtClean="0"/>
              <a:t>HHVM</a:t>
            </a:r>
            <a:r>
              <a:rPr lang="zh-CN" altLang="en-US" sz="2400" smtClean="0"/>
              <a:t>所做的最主要优化，就是解决先前</a:t>
            </a:r>
            <a:r>
              <a:rPr lang="en-US" altLang="zh-CN" sz="2400" smtClean="0"/>
              <a:t>HipHop</a:t>
            </a:r>
            <a:r>
              <a:rPr lang="zh-CN" altLang="en-US" sz="2400" smtClean="0"/>
              <a:t>无法处理的情况：在不知道类型的情况下，利用代码的局部一致性猜测可能的类型，并针对性地生成代码；如果猜不中，就换下一个可能性再猜，然后再继续生成。</a:t>
            </a:r>
            <a:endParaRPr lang="en-US" altLang="zh-CN" sz="2400" smtClean="0"/>
          </a:p>
          <a:p>
            <a:r>
              <a:rPr lang="zh-CN" altLang="en-US" sz="2400" smtClean="0"/>
              <a:t>这样，下次发生调用时，可以复用这些代码。</a:t>
            </a:r>
            <a:endParaRPr lang="en-US" altLang="zh-CN" sz="2400" smtClean="0"/>
          </a:p>
        </p:txBody>
      </p:sp>
    </p:spTree>
    <p:extLst>
      <p:ext uri="{BB962C8B-B14F-4D97-AF65-F5344CB8AC3E}">
        <p14:creationId xmlns:p14="http://schemas.microsoft.com/office/powerpoint/2010/main" val="324710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792422"/>
          </a:xfrm>
        </p:spPr>
        <p:txBody>
          <a:bodyPr/>
          <a:lstStyle/>
          <a:p>
            <a:r>
              <a:rPr lang="en-US" altLang="zh-CN" smtClean="0"/>
              <a:t>HHVM</a:t>
            </a:r>
            <a:r>
              <a:rPr lang="zh-CN" altLang="en-US" smtClean="0"/>
              <a:t>优化手段</a:t>
            </a:r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01" y="1593360"/>
            <a:ext cx="4041125" cy="161286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710" y="3379351"/>
            <a:ext cx="3435611" cy="316736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4858" y="1858896"/>
            <a:ext cx="4727887" cy="468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480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792422"/>
          </a:xfrm>
        </p:spPr>
        <p:txBody>
          <a:bodyPr/>
          <a:lstStyle/>
          <a:p>
            <a:r>
              <a:rPr lang="en-US" altLang="zh-CN" smtClean="0"/>
              <a:t>HHVM</a:t>
            </a:r>
            <a:r>
              <a:rPr lang="zh-CN" altLang="en-US" smtClean="0"/>
              <a:t>优化手段</a:t>
            </a: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275" y="1464924"/>
            <a:ext cx="7728685" cy="495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7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792422"/>
          </a:xfrm>
        </p:spPr>
        <p:txBody>
          <a:bodyPr/>
          <a:lstStyle/>
          <a:p>
            <a:r>
              <a:rPr lang="zh-CN" altLang="en-US" smtClean="0"/>
              <a:t>高性能</a:t>
            </a:r>
            <a:r>
              <a:rPr lang="en-US" altLang="zh-CN" smtClean="0"/>
              <a:t>PHP——Hack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28436" y="1430351"/>
            <a:ext cx="6711654" cy="4065777"/>
          </a:xfrm>
        </p:spPr>
        <p:txBody>
          <a:bodyPr>
            <a:normAutofit/>
          </a:bodyPr>
          <a:lstStyle/>
          <a:p>
            <a:r>
              <a:rPr lang="zh-CN" altLang="en-US" sz="2400" smtClean="0"/>
              <a:t>综上所述，我们如何编写具有高性能的代码？</a:t>
            </a:r>
            <a:endParaRPr lang="en-US" altLang="zh-CN" sz="2400" smtClean="0"/>
          </a:p>
          <a:p>
            <a:pPr marL="0" indent="0" algn="ctr">
              <a:buNone/>
            </a:pPr>
            <a:r>
              <a:rPr lang="en-US" altLang="zh-CN" sz="2400"/>
              <a:t>——</a:t>
            </a:r>
            <a:r>
              <a:rPr lang="zh-CN" altLang="en-US" sz="2400" smtClean="0"/>
              <a:t>强迫程序员在</a:t>
            </a:r>
            <a:r>
              <a:rPr lang="zh-CN" altLang="en-US" sz="2400"/>
              <a:t>代码中提供更多</a:t>
            </a:r>
            <a:r>
              <a:rPr lang="zh-CN" altLang="en-US" sz="2400"/>
              <a:t>的</a:t>
            </a:r>
            <a:r>
              <a:rPr lang="zh-CN" altLang="en-US" sz="2400" smtClean="0"/>
              <a:t>信息</a:t>
            </a:r>
            <a:endParaRPr lang="en-US" altLang="zh-CN" sz="2400" smtClean="0"/>
          </a:p>
          <a:p>
            <a:r>
              <a:rPr lang="zh-CN" altLang="en-US" sz="2400" smtClean="0"/>
              <a:t>也就是说，尽可能不使用</a:t>
            </a:r>
            <a:r>
              <a:rPr lang="en-US" altLang="zh-CN" sz="2400" smtClean="0"/>
              <a:t>PHP</a:t>
            </a:r>
            <a:r>
              <a:rPr lang="zh-CN" altLang="en-US" sz="2400" smtClean="0"/>
              <a:t>的动态特性，而是把代码写成近似静态语言的风格。</a:t>
            </a:r>
            <a:endParaRPr lang="en-US" altLang="zh-CN" sz="2400" smtClean="0"/>
          </a:p>
          <a:p>
            <a:r>
              <a:rPr lang="zh-CN" altLang="en-US" sz="2400" smtClean="0"/>
              <a:t>那么</a:t>
            </a:r>
            <a:r>
              <a:rPr lang="en-US" altLang="zh-CN" sz="2400" smtClean="0"/>
              <a:t>Facebook</a:t>
            </a:r>
            <a:r>
              <a:rPr lang="zh-CN" altLang="en-US" sz="2400" smtClean="0"/>
              <a:t>是如何做的？</a:t>
            </a:r>
            <a:endParaRPr lang="en-US" altLang="zh-CN" sz="2400"/>
          </a:p>
          <a:p>
            <a:endParaRPr lang="en-US" altLang="zh-CN" sz="2400" smtClean="0"/>
          </a:p>
          <a:p>
            <a:pPr marL="0" indent="0">
              <a:buNone/>
            </a:pPr>
            <a:endParaRPr lang="zh-CN" altLang="en-US" sz="24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659" y="3896739"/>
            <a:ext cx="5877246" cy="2688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381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792422"/>
          </a:xfrm>
        </p:spPr>
        <p:txBody>
          <a:bodyPr/>
          <a:lstStyle/>
          <a:p>
            <a:r>
              <a:rPr lang="zh-CN" altLang="en-US" smtClean="0"/>
              <a:t>下一步的工作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28436" y="1624903"/>
            <a:ext cx="6711654" cy="4610525"/>
          </a:xfrm>
        </p:spPr>
        <p:txBody>
          <a:bodyPr>
            <a:normAutofit/>
          </a:bodyPr>
          <a:lstStyle/>
          <a:p>
            <a:r>
              <a:rPr lang="zh-CN" altLang="en-US" sz="2400" smtClean="0"/>
              <a:t>尽管</a:t>
            </a:r>
            <a:r>
              <a:rPr lang="en-US" altLang="zh-CN" sz="2400" smtClean="0"/>
              <a:t>Hack</a:t>
            </a:r>
            <a:r>
              <a:rPr lang="zh-CN" altLang="en-US" sz="2400" smtClean="0"/>
              <a:t>相当于</a:t>
            </a:r>
            <a:r>
              <a:rPr lang="en-US" altLang="zh-CN" sz="2400" smtClean="0"/>
              <a:t>PHP</a:t>
            </a:r>
            <a:r>
              <a:rPr lang="zh-CN" altLang="en-US" sz="2400" smtClean="0"/>
              <a:t>的方言，并且也被</a:t>
            </a:r>
            <a:r>
              <a:rPr lang="en-US" altLang="zh-CN" sz="2400" smtClean="0"/>
              <a:t>HHVM</a:t>
            </a:r>
            <a:r>
              <a:rPr lang="zh-CN" altLang="en-US" sz="2400" smtClean="0"/>
              <a:t>所支持，但它毕竟加入了新的关键字，影响使用者的习惯，推广起来有一定难度。</a:t>
            </a:r>
            <a:endParaRPr lang="en-US" altLang="zh-CN" sz="2400" smtClean="0"/>
          </a:p>
          <a:p>
            <a:r>
              <a:rPr lang="zh-CN" altLang="en-US" sz="2400" smtClean="0"/>
              <a:t>但是我们可以抽取出</a:t>
            </a:r>
            <a:r>
              <a:rPr lang="en-US" altLang="zh-CN" sz="2400" smtClean="0"/>
              <a:t>HHVM</a:t>
            </a:r>
            <a:r>
              <a:rPr lang="zh-CN" altLang="en-US" sz="2400" smtClean="0"/>
              <a:t>的语法分析前端，来对提交的</a:t>
            </a:r>
            <a:r>
              <a:rPr lang="en-US" altLang="zh-CN" sz="2400" smtClean="0"/>
              <a:t>PHP</a:t>
            </a:r>
            <a:r>
              <a:rPr lang="zh-CN" altLang="en-US" sz="2400" smtClean="0"/>
              <a:t>代码进行检查，</a:t>
            </a:r>
            <a:r>
              <a:rPr lang="zh-CN" altLang="en-US" sz="2400" b="1" smtClean="0"/>
              <a:t>依据类型推导的完成度进行打分</a:t>
            </a:r>
            <a:r>
              <a:rPr lang="zh-CN" altLang="en-US" sz="2400" smtClean="0"/>
              <a:t>，拒绝分数过低的代码提交。</a:t>
            </a:r>
            <a:endParaRPr lang="en-US" altLang="zh-CN" sz="2400" smtClean="0"/>
          </a:p>
          <a:p>
            <a:r>
              <a:rPr lang="zh-CN" altLang="en-US" sz="2400" smtClean="0"/>
              <a:t>这样，在</a:t>
            </a:r>
            <a:r>
              <a:rPr lang="en-US" altLang="zh-CN" sz="2400" smtClean="0"/>
              <a:t>PHP</a:t>
            </a:r>
            <a:r>
              <a:rPr lang="zh-CN" altLang="en-US" sz="2400" smtClean="0"/>
              <a:t>语言的范畴内，我们基本可以认为，得分高的代码已经达到了性能优化的极限。</a:t>
            </a:r>
            <a:endParaRPr lang="en-US" altLang="zh-CN" sz="2400" smtClean="0"/>
          </a:p>
          <a:p>
            <a:r>
              <a:rPr lang="zh-CN" altLang="en-US" sz="2400" smtClean="0"/>
              <a:t>因为此时的代码</a:t>
            </a:r>
            <a:r>
              <a:rPr lang="zh-CN" altLang="en-US" sz="2400" b="1" smtClean="0"/>
              <a:t>已经包含了足够多的信息量</a:t>
            </a:r>
            <a:r>
              <a:rPr lang="zh-CN" altLang="en-US" sz="2400" smtClean="0"/>
              <a:t>，影响其运行效率的将会是外部函数调用的开销，而这已经不是任何</a:t>
            </a:r>
            <a:r>
              <a:rPr lang="en-US" altLang="zh-CN" sz="2400" smtClean="0"/>
              <a:t>JIT</a:t>
            </a:r>
            <a:r>
              <a:rPr lang="zh-CN" altLang="en-US" sz="2400" smtClean="0"/>
              <a:t>所能解决的问题了。</a:t>
            </a:r>
            <a:endParaRPr lang="zh-CN" altLang="en-US" sz="2400"/>
          </a:p>
        </p:txBody>
      </p:sp>
    </p:spTree>
    <p:extLst>
      <p:ext uri="{BB962C8B-B14F-4D97-AF65-F5344CB8AC3E}">
        <p14:creationId xmlns:p14="http://schemas.microsoft.com/office/powerpoint/2010/main" val="4167926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49307" y="2874905"/>
            <a:ext cx="7055380" cy="1400530"/>
          </a:xfrm>
        </p:spPr>
        <p:txBody>
          <a:bodyPr/>
          <a:lstStyle/>
          <a:p>
            <a:r>
              <a:rPr lang="en-US" altLang="zh-CN" sz="8000" smtClean="0"/>
              <a:t>Thank You</a:t>
            </a:r>
            <a:endParaRPr lang="zh-CN" altLang="en-US" sz="8000"/>
          </a:p>
        </p:txBody>
      </p:sp>
    </p:spTree>
    <p:extLst>
      <p:ext uri="{BB962C8B-B14F-4D97-AF65-F5344CB8AC3E}">
        <p14:creationId xmlns:p14="http://schemas.microsoft.com/office/powerpoint/2010/main" val="2533439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词法分析</a:t>
            </a:r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55" y="1349062"/>
            <a:ext cx="4731869" cy="5160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199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词法分析</a:t>
            </a:r>
            <a:endParaRPr lang="zh-CN" altLang="en-US"/>
          </a:p>
        </p:txBody>
      </p:sp>
      <p:pic>
        <p:nvPicPr>
          <p:cNvPr id="1026" name="Picture 2" descr="http://tektea-img.b0.upaiyun.com/blog/2012/10/TsukasaHaman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615" y="1152983"/>
            <a:ext cx="4068129" cy="5449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4576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词法分析</a:t>
            </a:r>
            <a:endParaRPr lang="zh-CN" altLang="en-US"/>
          </a:p>
        </p:txBody>
      </p:sp>
      <p:pic>
        <p:nvPicPr>
          <p:cNvPr id="1030" name="Picture 6" descr="http://p.blog.csdn.net/images/p_blog_csdn_net/l0he1g/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876" y="1453336"/>
            <a:ext cx="3426341" cy="4889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2078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词法分析</a:t>
            </a:r>
            <a:endParaRPr lang="zh-CN" altLang="en-US"/>
          </a:p>
        </p:txBody>
      </p:sp>
      <p:pic>
        <p:nvPicPr>
          <p:cNvPr id="2050" name="Picture 2" descr="手工推导的有限状态自动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772" y="3253778"/>
            <a:ext cx="7362825" cy="3133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内容占位符 2"/>
          <p:cNvSpPr>
            <a:spLocks noGrp="1"/>
          </p:cNvSpPr>
          <p:nvPr>
            <p:ph idx="1"/>
          </p:nvPr>
        </p:nvSpPr>
        <p:spPr>
          <a:xfrm>
            <a:off x="880771" y="1514967"/>
            <a:ext cx="7999278" cy="1638096"/>
          </a:xfrm>
        </p:spPr>
        <p:txBody>
          <a:bodyPr>
            <a:normAutofit/>
          </a:bodyPr>
          <a:lstStyle/>
          <a:p>
            <a:r>
              <a:rPr lang="zh-CN" altLang="en-US" sz="2400" smtClean="0"/>
              <a:t>举一个简单的例子：</a:t>
            </a:r>
            <a:r>
              <a:rPr lang="en-US" altLang="zh-CN" sz="2400" smtClean="0"/>
              <a:t>DFA</a:t>
            </a:r>
            <a:r>
              <a:rPr lang="zh-CN" altLang="en-US" sz="2400" smtClean="0"/>
              <a:t>如何识别浮点数常量？</a:t>
            </a:r>
            <a:endParaRPr lang="en-US" altLang="zh-CN" sz="2400" smtClean="0"/>
          </a:p>
          <a:p>
            <a:r>
              <a:rPr lang="zh-CN" altLang="en-US" sz="2400"/>
              <a:t>这是</a:t>
            </a:r>
            <a:r>
              <a:rPr lang="en-US" altLang="zh-CN" sz="2400" err="1">
                <a:hlinkClick r:id="rId4"/>
              </a:rPr>
              <a:t>LeetCode</a:t>
            </a:r>
            <a:r>
              <a:rPr lang="zh-CN" altLang="en-US" sz="2400"/>
              <a:t>上面的一道</a:t>
            </a:r>
            <a:r>
              <a:rPr lang="en-US" altLang="zh-CN" sz="2400"/>
              <a:t>Hard</a:t>
            </a:r>
            <a:r>
              <a:rPr lang="zh-CN" altLang="en-US" sz="2400"/>
              <a:t>级别</a:t>
            </a:r>
            <a:r>
              <a:rPr lang="zh-CN" altLang="en-US" sz="2400" smtClean="0"/>
              <a:t>题目</a:t>
            </a:r>
            <a:endParaRPr lang="en-US" altLang="zh-CN" sz="2400" smtClean="0"/>
          </a:p>
          <a:p>
            <a:r>
              <a:rPr lang="zh-CN" altLang="en-US" sz="2400" smtClean="0"/>
              <a:t>我们以浮点数</a:t>
            </a:r>
            <a:r>
              <a:rPr lang="en-US" altLang="zh-CN" sz="2400" b="1" smtClean="0"/>
              <a:t>-5.141e6</a:t>
            </a:r>
            <a:r>
              <a:rPr lang="zh-CN" altLang="en-US" sz="2400" smtClean="0"/>
              <a:t>为例来分析这个</a:t>
            </a:r>
            <a:r>
              <a:rPr lang="en-US" altLang="zh-CN" sz="2400" smtClean="0"/>
              <a:t>DFA</a:t>
            </a:r>
            <a:r>
              <a:rPr lang="zh-CN" altLang="en-US" sz="2400" smtClean="0"/>
              <a:t>的工作原理</a:t>
            </a:r>
            <a:endParaRPr lang="en-US" altLang="zh-CN" sz="2400" smtClean="0"/>
          </a:p>
        </p:txBody>
      </p:sp>
    </p:spTree>
    <p:extLst>
      <p:ext uri="{BB962C8B-B14F-4D97-AF65-F5344CB8AC3E}">
        <p14:creationId xmlns:p14="http://schemas.microsoft.com/office/powerpoint/2010/main" val="121595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Cool Things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09226" y="1960562"/>
            <a:ext cx="7080359" cy="4195481"/>
          </a:xfrm>
        </p:spPr>
        <p:txBody>
          <a:bodyPr>
            <a:normAutofit/>
          </a:bodyPr>
          <a:lstStyle/>
          <a:p>
            <a:r>
              <a:rPr lang="zh-CN" altLang="en-US" sz="2400" smtClean="0"/>
              <a:t>假设我们在某个工作场景中，需要写一个自动分析大量日志文本，从中提取出指定字符串的程序</a:t>
            </a:r>
            <a:r>
              <a:rPr lang="en-US" altLang="zh-CN" sz="2400" smtClean="0"/>
              <a:t>——</a:t>
            </a:r>
            <a:r>
              <a:rPr lang="zh-CN" altLang="en-US" sz="2400" smtClean="0"/>
              <a:t>显然，可以直接上正则表达式引擎。</a:t>
            </a:r>
            <a:endParaRPr lang="en-US" altLang="zh-CN" sz="2400" smtClean="0"/>
          </a:p>
          <a:p>
            <a:r>
              <a:rPr lang="zh-CN" altLang="en-US" sz="2400" smtClean="0"/>
              <a:t>但如果用到的正则基本不变，那么我们完全可以把</a:t>
            </a:r>
            <a:r>
              <a:rPr lang="en-US" altLang="zh-CN" sz="2400" smtClean="0"/>
              <a:t>DFA</a:t>
            </a:r>
            <a:r>
              <a:rPr lang="zh-CN" altLang="en-US" sz="2400" smtClean="0"/>
              <a:t>硬编码到程序中。</a:t>
            </a:r>
            <a:endParaRPr lang="en-US" altLang="zh-CN" sz="2400" smtClean="0"/>
          </a:p>
          <a:p>
            <a:r>
              <a:rPr lang="zh-CN" altLang="en-US" sz="2400" smtClean="0"/>
              <a:t>那么如何构造针对某条正则的</a:t>
            </a:r>
            <a:r>
              <a:rPr lang="en-US" altLang="zh-CN" sz="2400" smtClean="0"/>
              <a:t>DFA</a:t>
            </a:r>
            <a:r>
              <a:rPr lang="zh-CN" altLang="en-US" sz="2400" smtClean="0"/>
              <a:t>呢？</a:t>
            </a:r>
            <a:endParaRPr lang="en-US" altLang="zh-CN" sz="2400" smtClean="0"/>
          </a:p>
          <a:p>
            <a:pPr marL="0" indent="0" algn="ctr">
              <a:buNone/>
            </a:pPr>
            <a:r>
              <a:rPr lang="en-US" altLang="zh-CN" sz="2400" smtClean="0"/>
              <a:t>——</a:t>
            </a:r>
            <a:r>
              <a:rPr lang="en-US" altLang="zh-CN" sz="2400" b="1" smtClean="0"/>
              <a:t>Flex</a:t>
            </a:r>
            <a:r>
              <a:rPr lang="en-US" altLang="zh-CN" sz="2400" b="1"/>
              <a:t>: The Fast Lexical Analyzer</a:t>
            </a:r>
            <a:endParaRPr lang="zh-CN" altLang="en-US" sz="2400" b="1"/>
          </a:p>
        </p:txBody>
      </p:sp>
    </p:spTree>
    <p:extLst>
      <p:ext uri="{BB962C8B-B14F-4D97-AF65-F5344CB8AC3E}">
        <p14:creationId xmlns:p14="http://schemas.microsoft.com/office/powerpoint/2010/main" val="422987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Cool Things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84710" y="2192612"/>
            <a:ext cx="7477638" cy="2200278"/>
          </a:xfrm>
        </p:spPr>
        <p:txBody>
          <a:bodyPr>
            <a:normAutofit/>
          </a:bodyPr>
          <a:lstStyle/>
          <a:p>
            <a:r>
              <a:rPr lang="zh-CN" altLang="en-US" sz="2400" smtClean="0"/>
              <a:t>什么是</a:t>
            </a:r>
            <a:r>
              <a:rPr lang="en-US" altLang="zh-CN" sz="2400" smtClean="0"/>
              <a:t>Flex</a:t>
            </a:r>
            <a:r>
              <a:rPr lang="zh-CN" altLang="en-US" sz="2400" smtClean="0"/>
              <a:t>？</a:t>
            </a:r>
            <a:r>
              <a:rPr lang="en-US" altLang="zh-CN" sz="2400" smtClean="0"/>
              <a:t>——</a:t>
            </a:r>
            <a:r>
              <a:rPr lang="zh-CN" altLang="en-US" sz="2400" smtClean="0"/>
              <a:t>它可以用于生成词法分析器，但从更广泛的意义来看，它是在生成</a:t>
            </a:r>
            <a:r>
              <a:rPr lang="en-US" altLang="zh-CN" sz="2400" smtClean="0"/>
              <a:t>DFA</a:t>
            </a:r>
            <a:r>
              <a:rPr lang="zh-CN" altLang="en-US" sz="2400" smtClean="0"/>
              <a:t>。</a:t>
            </a:r>
            <a:endParaRPr lang="en-US" altLang="zh-CN" sz="2400" smtClean="0"/>
          </a:p>
          <a:p>
            <a:r>
              <a:rPr lang="zh-CN" altLang="en-US" sz="2400" smtClean="0"/>
              <a:t>那么</a:t>
            </a:r>
            <a:r>
              <a:rPr lang="en-US" altLang="zh-CN" sz="2400" smtClean="0"/>
              <a:t>Flex</a:t>
            </a:r>
            <a:r>
              <a:rPr lang="zh-CN" altLang="en-US" sz="2400" smtClean="0"/>
              <a:t>如何生成先前所述的那个识别浮点数的</a:t>
            </a:r>
            <a:r>
              <a:rPr lang="en-US" altLang="zh-CN" sz="2400" smtClean="0"/>
              <a:t>DFA</a:t>
            </a:r>
            <a:r>
              <a:rPr lang="zh-CN" altLang="en-US" sz="2400" smtClean="0"/>
              <a:t>？</a:t>
            </a:r>
            <a:endParaRPr lang="zh-CN" altLang="en-US" sz="2400"/>
          </a:p>
        </p:txBody>
      </p:sp>
      <p:sp>
        <p:nvSpPr>
          <p:cNvPr id="5" name="文本框 4"/>
          <p:cNvSpPr txBox="1"/>
          <p:nvPr/>
        </p:nvSpPr>
        <p:spPr>
          <a:xfrm>
            <a:off x="484710" y="3902698"/>
            <a:ext cx="8731878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smtClean="0">
                <a:latin typeface="Consolas" panose="020B0609020204030204" pitchFamily="49" charset="0"/>
                <a:cs typeface="Consolas" panose="020B0609020204030204" pitchFamily="49" charset="0"/>
              </a:rPr>
              <a:t>使用规则：</a:t>
            </a:r>
            <a:endParaRPr lang="en-US" altLang="zh-CN" sz="280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zh-CN" sz="140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WHITE</a:t>
            </a:r>
            <a:r>
              <a:rPr lang="en-US" altLang="zh-CN" sz="140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	" "|\t|\f|\r|\v</a:t>
            </a:r>
          </a:p>
          <a:p>
            <a:r>
              <a:rPr lang="en-US" altLang="zh-CN" sz="140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%%</a:t>
            </a:r>
          </a:p>
          <a:p>
            <a:r>
              <a:rPr lang="en-US" altLang="zh-CN" sz="140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{WHITE}*[+-]?(([0-9]+(\.[0-9]*)?)|(\.[0-9]+))([</a:t>
            </a:r>
            <a:r>
              <a:rPr lang="en-US" altLang="zh-CN" sz="1400" err="1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Ee</a:t>
            </a:r>
            <a:r>
              <a:rPr lang="en-US" altLang="zh-CN" sz="140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][+-]?[0-9]+)?{WHITE}* </a:t>
            </a:r>
            <a:r>
              <a:rPr lang="en-US" altLang="zh-CN" sz="1400">
                <a:solidFill>
                  <a:schemeClr val="accent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{return true;}</a:t>
            </a:r>
          </a:p>
          <a:p>
            <a:r>
              <a:rPr lang="en-US" altLang="zh-CN" sz="140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.</a:t>
            </a:r>
            <a:r>
              <a:rPr lang="en-US" altLang="zh-CN" sz="140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zh-CN" sz="1400">
                <a:solidFill>
                  <a:schemeClr val="accent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{return false;}</a:t>
            </a:r>
          </a:p>
          <a:p>
            <a:r>
              <a:rPr lang="en-US" altLang="zh-CN" sz="1400" smtClean="0">
                <a:solidFill>
                  <a:schemeClr val="bg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%%</a:t>
            </a:r>
            <a:endParaRPr lang="en-US" altLang="zh-CN" sz="1400">
              <a:solidFill>
                <a:schemeClr val="bg2">
                  <a:lumMod val="60000"/>
                  <a:lumOff val="4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3367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离子">
  <a:themeElements>
    <a:clrScheme name="离子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离子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离子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1366</TotalTime>
  <Words>3344</Words>
  <Application>Microsoft Office PowerPoint</Application>
  <PresentationFormat>全屏显示(4:3)</PresentationFormat>
  <Paragraphs>229</Paragraphs>
  <Slides>36</Slides>
  <Notes>32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36</vt:i4>
      </vt:variant>
    </vt:vector>
  </HeadingPairs>
  <TitlesOfParts>
    <vt:vector size="43" baseType="lpstr">
      <vt:lpstr>宋体</vt:lpstr>
      <vt:lpstr>Arial</vt:lpstr>
      <vt:lpstr>Calibri</vt:lpstr>
      <vt:lpstr>Century Gothic</vt:lpstr>
      <vt:lpstr>Consolas</vt:lpstr>
      <vt:lpstr>Wingdings 3</vt:lpstr>
      <vt:lpstr>离子</vt:lpstr>
      <vt:lpstr>编译原理&amp;HHVM</vt:lpstr>
      <vt:lpstr>编译原理</vt:lpstr>
      <vt:lpstr>词法分析</vt:lpstr>
      <vt:lpstr>词法分析</vt:lpstr>
      <vt:lpstr>词法分析</vt:lpstr>
      <vt:lpstr>词法分析</vt:lpstr>
      <vt:lpstr>词法分析</vt:lpstr>
      <vt:lpstr>Cool Things</vt:lpstr>
      <vt:lpstr>Cool Things</vt:lpstr>
      <vt:lpstr>Cool Things</vt:lpstr>
      <vt:lpstr>Cool Things</vt:lpstr>
      <vt:lpstr>语法分析</vt:lpstr>
      <vt:lpstr>语法分析</vt:lpstr>
      <vt:lpstr>语法分析</vt:lpstr>
      <vt:lpstr>语法分析</vt:lpstr>
      <vt:lpstr>Cool Things</vt:lpstr>
      <vt:lpstr>Cool Things</vt:lpstr>
      <vt:lpstr>Cool Things</vt:lpstr>
      <vt:lpstr>Cool Things</vt:lpstr>
      <vt:lpstr>语义分析</vt:lpstr>
      <vt:lpstr>语义分析</vt:lpstr>
      <vt:lpstr>语义分析</vt:lpstr>
      <vt:lpstr>Cool Things</vt:lpstr>
      <vt:lpstr>Cool Things</vt:lpstr>
      <vt:lpstr>Cool Things</vt:lpstr>
      <vt:lpstr>PHP的性能瓶颈</vt:lpstr>
      <vt:lpstr>PHP的性能瓶颈</vt:lpstr>
      <vt:lpstr>PHP的性能瓶颈</vt:lpstr>
      <vt:lpstr>Zend的缺陷</vt:lpstr>
      <vt:lpstr>HipHop优化手段</vt:lpstr>
      <vt:lpstr>HHVM优化手段</vt:lpstr>
      <vt:lpstr>HHVM优化手段</vt:lpstr>
      <vt:lpstr>HHVM优化手段</vt:lpstr>
      <vt:lpstr>高性能PHP——Hack</vt:lpstr>
      <vt:lpstr>下一步的工作</vt:lpstr>
      <vt:lpstr>Thank You</vt:lpstr>
    </vt:vector>
  </TitlesOfParts>
  <Company>BaiDu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编译原理&amp;HHVVM</dc:title>
  <dc:creator>Huang,Yan(OP)</dc:creator>
  <cp:lastModifiedBy>Huang,Yan(OP)</cp:lastModifiedBy>
  <cp:revision>299</cp:revision>
  <dcterms:created xsi:type="dcterms:W3CDTF">2015-06-15T09:41:44Z</dcterms:created>
  <dcterms:modified xsi:type="dcterms:W3CDTF">2015-06-18T05:02:49Z</dcterms:modified>
</cp:coreProperties>
</file>